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93"/>
  </p:notesMasterIdLst>
  <p:handoutMasterIdLst>
    <p:handoutMasterId r:id="rId94"/>
  </p:handoutMasterIdLst>
  <p:sldIdLst>
    <p:sldId id="332" r:id="rId2"/>
    <p:sldId id="388" r:id="rId3"/>
    <p:sldId id="391" r:id="rId4"/>
    <p:sldId id="398" r:id="rId5"/>
    <p:sldId id="393" r:id="rId6"/>
    <p:sldId id="399" r:id="rId7"/>
    <p:sldId id="400" r:id="rId8"/>
    <p:sldId id="401" r:id="rId9"/>
    <p:sldId id="402" r:id="rId10"/>
    <p:sldId id="403" r:id="rId11"/>
    <p:sldId id="404" r:id="rId12"/>
    <p:sldId id="405" r:id="rId13"/>
    <p:sldId id="406" r:id="rId14"/>
    <p:sldId id="387" r:id="rId15"/>
    <p:sldId id="407" r:id="rId16"/>
    <p:sldId id="408" r:id="rId17"/>
    <p:sldId id="409" r:id="rId18"/>
    <p:sldId id="411" r:id="rId19"/>
    <p:sldId id="410" r:id="rId20"/>
    <p:sldId id="412" r:id="rId21"/>
    <p:sldId id="413" r:id="rId22"/>
    <p:sldId id="415" r:id="rId23"/>
    <p:sldId id="416" r:id="rId24"/>
    <p:sldId id="357" r:id="rId25"/>
    <p:sldId id="417" r:id="rId26"/>
    <p:sldId id="414" r:id="rId27"/>
    <p:sldId id="418" r:id="rId28"/>
    <p:sldId id="419" r:id="rId29"/>
    <p:sldId id="420" r:id="rId30"/>
    <p:sldId id="421" r:id="rId31"/>
    <p:sldId id="422" r:id="rId32"/>
    <p:sldId id="423" r:id="rId33"/>
    <p:sldId id="424" r:id="rId34"/>
    <p:sldId id="425" r:id="rId35"/>
    <p:sldId id="389" r:id="rId36"/>
    <p:sldId id="426" r:id="rId37"/>
    <p:sldId id="427" r:id="rId38"/>
    <p:sldId id="428" r:id="rId39"/>
    <p:sldId id="429" r:id="rId40"/>
    <p:sldId id="430" r:id="rId41"/>
    <p:sldId id="431" r:id="rId42"/>
    <p:sldId id="432" r:id="rId43"/>
    <p:sldId id="433" r:id="rId44"/>
    <p:sldId id="434" r:id="rId45"/>
    <p:sldId id="435" r:id="rId46"/>
    <p:sldId id="436" r:id="rId47"/>
    <p:sldId id="437" r:id="rId48"/>
    <p:sldId id="438" r:id="rId49"/>
    <p:sldId id="439" r:id="rId50"/>
    <p:sldId id="440" r:id="rId51"/>
    <p:sldId id="441" r:id="rId52"/>
    <p:sldId id="442" r:id="rId53"/>
    <p:sldId id="443" r:id="rId54"/>
    <p:sldId id="444" r:id="rId55"/>
    <p:sldId id="445" r:id="rId56"/>
    <p:sldId id="446" r:id="rId57"/>
    <p:sldId id="447" r:id="rId58"/>
    <p:sldId id="448" r:id="rId59"/>
    <p:sldId id="449" r:id="rId60"/>
    <p:sldId id="450" r:id="rId61"/>
    <p:sldId id="451" r:id="rId62"/>
    <p:sldId id="452" r:id="rId63"/>
    <p:sldId id="453" r:id="rId64"/>
    <p:sldId id="454" r:id="rId65"/>
    <p:sldId id="455" r:id="rId66"/>
    <p:sldId id="456" r:id="rId67"/>
    <p:sldId id="457" r:id="rId68"/>
    <p:sldId id="458" r:id="rId69"/>
    <p:sldId id="459" r:id="rId70"/>
    <p:sldId id="460" r:id="rId71"/>
    <p:sldId id="461" r:id="rId72"/>
    <p:sldId id="462" r:id="rId73"/>
    <p:sldId id="463" r:id="rId74"/>
    <p:sldId id="464" r:id="rId75"/>
    <p:sldId id="390" r:id="rId76"/>
    <p:sldId id="465" r:id="rId77"/>
    <p:sldId id="466" r:id="rId78"/>
    <p:sldId id="467" r:id="rId79"/>
    <p:sldId id="469" r:id="rId80"/>
    <p:sldId id="470" r:id="rId81"/>
    <p:sldId id="471" r:id="rId82"/>
    <p:sldId id="472" r:id="rId83"/>
    <p:sldId id="473" r:id="rId84"/>
    <p:sldId id="474" r:id="rId85"/>
    <p:sldId id="475" r:id="rId86"/>
    <p:sldId id="476" r:id="rId87"/>
    <p:sldId id="477" r:id="rId88"/>
    <p:sldId id="385" r:id="rId89"/>
    <p:sldId id="478" r:id="rId90"/>
    <p:sldId id="479" r:id="rId91"/>
    <p:sldId id="386" r:id="rId92"/>
  </p:sldIdLst>
  <p:sldSz cx="9144000" cy="6858000" type="screen4x3"/>
  <p:notesSz cx="6858000" cy="9774238"/>
  <p:kinsoku lang="ja-JP" invalStChars="、。，．・：；？！゛゜ヽヾゝゞ々ー’”）〕］｝〉》」』】°‰′″℃￠％ぁぃぅぇぉっゃゅょゎァィゥェォッャュョヮヵヶ!%),.:;?]}｡｣､･ｧｨｩｪｫｬｭｮｯｰﾞﾟ" invalEndChars="‘“（〔［｛〈《「『【￥＄$([\{｢￡"/>
  <p:defaultTextStyle>
    <a:defPPr>
      <a:defRPr lang="en-GB"/>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a:srgbClr val="669900"/>
    <a:srgbClr val="000000"/>
    <a:srgbClr val="003399"/>
    <a:srgbClr val="000099"/>
    <a:srgbClr val="006600"/>
    <a:srgbClr val="FF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45" autoAdjust="0"/>
  </p:normalViewPr>
  <p:slideViewPr>
    <p:cSldViewPr>
      <p:cViewPr varScale="1">
        <p:scale>
          <a:sx n="86" d="100"/>
          <a:sy n="86" d="100"/>
        </p:scale>
        <p:origin x="-109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6" y="648"/>
      </p:cViewPr>
      <p:guideLst>
        <p:guide orient="horz" pos="307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70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ChangeArrowheads="1" noTextEdit="1"/>
          </p:cNvSpPr>
          <p:nvPr>
            <p:ph type="sldImg" idx="2"/>
          </p:nvPr>
        </p:nvSpPr>
        <p:spPr bwMode="auto">
          <a:xfrm>
            <a:off x="1149350" y="8572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914400" y="4646613"/>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GB" altLang="en-US" noProof="0" smtClean="0"/>
              <a:t>Click to edit Master notes styles</a:t>
            </a:r>
          </a:p>
          <a:p>
            <a:pPr lvl="1"/>
            <a:r>
              <a:rPr lang="en-GB" altLang="en-US" noProof="0" smtClean="0"/>
              <a:t>Second Level</a:t>
            </a:r>
          </a:p>
          <a:p>
            <a:pPr lvl="2"/>
            <a:r>
              <a:rPr lang="en-GB" altLang="en-US" noProof="0" smtClean="0"/>
              <a:t>Third Level</a:t>
            </a:r>
          </a:p>
          <a:p>
            <a:pPr lvl="3"/>
            <a:r>
              <a:rPr lang="en-GB" altLang="en-US" noProof="0" smtClean="0"/>
              <a:t>Fourth Level</a:t>
            </a:r>
          </a:p>
          <a:p>
            <a:pPr lvl="4"/>
            <a:r>
              <a:rPr lang="en-GB" altLang="en-US" noProof="0" smtClean="0"/>
              <a:t>Fifth Level</a:t>
            </a:r>
          </a:p>
        </p:txBody>
      </p:sp>
    </p:spTree>
    <p:extLst>
      <p:ext uri="{BB962C8B-B14F-4D97-AF65-F5344CB8AC3E}">
        <p14:creationId xmlns:p14="http://schemas.microsoft.com/office/powerpoint/2010/main" val="707792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noTextEdit="1"/>
          </p:cNvSpPr>
          <p:nvPr>
            <p:ph type="sldImg"/>
          </p:nvPr>
        </p:nvSpPr>
        <p:spPr>
          <a:xfrm>
            <a:off x="1150938" y="857250"/>
            <a:ext cx="4556125" cy="3416300"/>
          </a:xfrm>
          <a:ln/>
        </p:spPr>
      </p:sp>
      <p:sp>
        <p:nvSpPr>
          <p:cNvPr id="327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noTextEdit="1"/>
          </p:cNvSpPr>
          <p:nvPr>
            <p:ph type="sldImg"/>
          </p:nvPr>
        </p:nvSpPr>
        <p:spPr>
          <a:xfrm>
            <a:off x="1150938" y="857250"/>
            <a:ext cx="4556125" cy="3416300"/>
          </a:xfrm>
          <a:ln/>
        </p:spPr>
      </p:sp>
      <p:sp>
        <p:nvSpPr>
          <p:cNvPr id="3379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noTextEdit="1"/>
          </p:cNvSpPr>
          <p:nvPr>
            <p:ph type="sldImg"/>
          </p:nvPr>
        </p:nvSpPr>
        <p:spPr>
          <a:xfrm>
            <a:off x="1150938" y="857250"/>
            <a:ext cx="4556125" cy="3416300"/>
          </a:xfrm>
          <a:ln/>
        </p:spPr>
      </p:sp>
      <p:sp>
        <p:nvSpPr>
          <p:cNvPr id="348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noTextEdit="1"/>
          </p:cNvSpPr>
          <p:nvPr>
            <p:ph type="sldImg"/>
          </p:nvPr>
        </p:nvSpPr>
        <p:spPr>
          <a:xfrm>
            <a:off x="1150938" y="857250"/>
            <a:ext cx="4556125" cy="3416300"/>
          </a:xfrm>
          <a:ln/>
        </p:spPr>
      </p:sp>
      <p:sp>
        <p:nvSpPr>
          <p:cNvPr id="3584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noTextEdit="1"/>
          </p:cNvSpPr>
          <p:nvPr>
            <p:ph type="sldImg"/>
          </p:nvPr>
        </p:nvSpPr>
        <p:spPr>
          <a:xfrm>
            <a:off x="1150938" y="857250"/>
            <a:ext cx="4556125" cy="3416300"/>
          </a:xfrm>
          <a:ln/>
        </p:spPr>
      </p:sp>
      <p:sp>
        <p:nvSpPr>
          <p:cNvPr id="368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noTextEdit="1"/>
          </p:cNvSpPr>
          <p:nvPr>
            <p:ph type="sldImg"/>
          </p:nvPr>
        </p:nvSpPr>
        <p:spPr>
          <a:xfrm>
            <a:off x="1150938" y="857250"/>
            <a:ext cx="4556125" cy="3416300"/>
          </a:xfrm>
          <a:ln/>
        </p:spPr>
      </p:sp>
      <p:sp>
        <p:nvSpPr>
          <p:cNvPr id="3789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noTextEdit="1"/>
          </p:cNvSpPr>
          <p:nvPr>
            <p:ph type="sldImg"/>
          </p:nvPr>
        </p:nvSpPr>
        <p:spPr>
          <a:xfrm>
            <a:off x="1150938" y="857250"/>
            <a:ext cx="4556125" cy="3416300"/>
          </a:xfrm>
          <a:ln/>
        </p:spPr>
      </p:sp>
      <p:sp>
        <p:nvSpPr>
          <p:cNvPr id="389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noTextEdit="1"/>
          </p:cNvSpPr>
          <p:nvPr>
            <p:ph type="sldImg"/>
          </p:nvPr>
        </p:nvSpPr>
        <p:spPr>
          <a:xfrm>
            <a:off x="1150938" y="857250"/>
            <a:ext cx="4556125" cy="3416300"/>
          </a:xfrm>
          <a:ln/>
        </p:spPr>
      </p:sp>
      <p:sp>
        <p:nvSpPr>
          <p:cNvPr id="3993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noTextEdit="1"/>
          </p:cNvSpPr>
          <p:nvPr>
            <p:ph type="sldImg"/>
          </p:nvPr>
        </p:nvSpPr>
        <p:spPr>
          <a:xfrm>
            <a:off x="1150938" y="857250"/>
            <a:ext cx="4556125" cy="3416300"/>
          </a:xfrm>
          <a:ln/>
        </p:spPr>
      </p:sp>
      <p:sp>
        <p:nvSpPr>
          <p:cNvPr id="409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noTextEdit="1"/>
          </p:cNvSpPr>
          <p:nvPr>
            <p:ph type="sldImg"/>
          </p:nvPr>
        </p:nvSpPr>
        <p:spPr>
          <a:xfrm>
            <a:off x="1150938" y="857250"/>
            <a:ext cx="4556125" cy="3416300"/>
          </a:xfrm>
          <a:ln/>
        </p:spPr>
      </p:sp>
      <p:sp>
        <p:nvSpPr>
          <p:cNvPr id="419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noTextEdit="1"/>
          </p:cNvSpPr>
          <p:nvPr>
            <p:ph type="sldImg"/>
          </p:nvPr>
        </p:nvSpPr>
        <p:spPr>
          <a:xfrm>
            <a:off x="1150938" y="857250"/>
            <a:ext cx="4556125" cy="3416300"/>
          </a:xfrm>
          <a:ln/>
        </p:spPr>
      </p:sp>
      <p:sp>
        <p:nvSpPr>
          <p:cNvPr id="4301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noTextEdit="1"/>
          </p:cNvSpPr>
          <p:nvPr>
            <p:ph type="sldImg"/>
          </p:nvPr>
        </p:nvSpPr>
        <p:spPr>
          <a:xfrm>
            <a:off x="1150938" y="857250"/>
            <a:ext cx="4556125" cy="3416300"/>
          </a:xfrm>
          <a:ln/>
        </p:spPr>
      </p:sp>
      <p:sp>
        <p:nvSpPr>
          <p:cNvPr id="4403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noTextEdit="1"/>
          </p:cNvSpPr>
          <p:nvPr>
            <p:ph type="sldImg"/>
          </p:nvPr>
        </p:nvSpPr>
        <p:spPr>
          <a:xfrm>
            <a:off x="1150938" y="857250"/>
            <a:ext cx="4556125" cy="3416300"/>
          </a:xfrm>
          <a:ln/>
        </p:spPr>
      </p:sp>
      <p:sp>
        <p:nvSpPr>
          <p:cNvPr id="450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noTextEdit="1"/>
          </p:cNvSpPr>
          <p:nvPr>
            <p:ph type="sldImg"/>
          </p:nvPr>
        </p:nvSpPr>
        <p:spPr>
          <a:xfrm>
            <a:off x="1150938" y="857250"/>
            <a:ext cx="4556125" cy="3416300"/>
          </a:xfrm>
          <a:ln/>
        </p:spPr>
      </p:sp>
      <p:sp>
        <p:nvSpPr>
          <p:cNvPr id="4608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noTextEdit="1"/>
          </p:cNvSpPr>
          <p:nvPr>
            <p:ph type="sldImg"/>
          </p:nvPr>
        </p:nvSpPr>
        <p:spPr>
          <a:xfrm>
            <a:off x="1150938" y="857250"/>
            <a:ext cx="4556125" cy="3416300"/>
          </a:xfrm>
          <a:ln/>
        </p:spPr>
      </p:sp>
      <p:sp>
        <p:nvSpPr>
          <p:cNvPr id="471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noTextEdit="1"/>
          </p:cNvSpPr>
          <p:nvPr>
            <p:ph type="sldImg"/>
          </p:nvPr>
        </p:nvSpPr>
        <p:spPr>
          <a:xfrm>
            <a:off x="1150938" y="857250"/>
            <a:ext cx="4556125" cy="3416300"/>
          </a:xfrm>
          <a:ln/>
        </p:spPr>
      </p:sp>
      <p:sp>
        <p:nvSpPr>
          <p:cNvPr id="4813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noTextEdit="1"/>
          </p:cNvSpPr>
          <p:nvPr>
            <p:ph type="sldImg"/>
          </p:nvPr>
        </p:nvSpPr>
        <p:spPr>
          <a:xfrm>
            <a:off x="1150938" y="857250"/>
            <a:ext cx="4556125" cy="3416300"/>
          </a:xfrm>
          <a:ln/>
        </p:spPr>
      </p:sp>
      <p:sp>
        <p:nvSpPr>
          <p:cNvPr id="491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noTextEdit="1"/>
          </p:cNvSpPr>
          <p:nvPr>
            <p:ph type="sldImg"/>
          </p:nvPr>
        </p:nvSpPr>
        <p:spPr>
          <a:xfrm>
            <a:off x="1150938" y="857250"/>
            <a:ext cx="4556125" cy="3416300"/>
          </a:xfrm>
          <a:ln/>
        </p:spPr>
      </p:sp>
      <p:sp>
        <p:nvSpPr>
          <p:cNvPr id="5017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noTextEdit="1"/>
          </p:cNvSpPr>
          <p:nvPr>
            <p:ph type="sldImg"/>
          </p:nvPr>
        </p:nvSpPr>
        <p:spPr>
          <a:xfrm>
            <a:off x="1150938" y="857250"/>
            <a:ext cx="4556125" cy="3416300"/>
          </a:xfrm>
          <a:ln/>
        </p:spPr>
      </p:sp>
      <p:sp>
        <p:nvSpPr>
          <p:cNvPr id="5120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noTextEdit="1"/>
          </p:cNvSpPr>
          <p:nvPr>
            <p:ph type="sldImg"/>
          </p:nvPr>
        </p:nvSpPr>
        <p:spPr>
          <a:xfrm>
            <a:off x="1150938" y="857250"/>
            <a:ext cx="4556125" cy="3416300"/>
          </a:xfrm>
          <a:ln/>
        </p:spPr>
      </p:sp>
      <p:sp>
        <p:nvSpPr>
          <p:cNvPr id="5222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noTextEdit="1"/>
          </p:cNvSpPr>
          <p:nvPr>
            <p:ph type="sldImg"/>
          </p:nvPr>
        </p:nvSpPr>
        <p:spPr>
          <a:xfrm>
            <a:off x="1150938" y="857250"/>
            <a:ext cx="4556125" cy="3416300"/>
          </a:xfrm>
          <a:ln/>
        </p:spPr>
      </p:sp>
      <p:sp>
        <p:nvSpPr>
          <p:cNvPr id="5325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noTextEdit="1"/>
          </p:cNvSpPr>
          <p:nvPr>
            <p:ph type="sldImg"/>
          </p:nvPr>
        </p:nvSpPr>
        <p:spPr>
          <a:xfrm>
            <a:off x="1150938" y="857250"/>
            <a:ext cx="4556125" cy="3416300"/>
          </a:xfrm>
          <a:ln/>
        </p:spPr>
      </p:sp>
      <p:sp>
        <p:nvSpPr>
          <p:cNvPr id="5427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noTextEdit="1"/>
          </p:cNvSpPr>
          <p:nvPr>
            <p:ph type="sldImg"/>
          </p:nvPr>
        </p:nvSpPr>
        <p:spPr>
          <a:xfrm>
            <a:off x="1150938" y="857250"/>
            <a:ext cx="4556125" cy="3416300"/>
          </a:xfrm>
          <a:ln/>
        </p:spPr>
      </p:sp>
      <p:sp>
        <p:nvSpPr>
          <p:cNvPr id="5427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noTextEdit="1"/>
          </p:cNvSpPr>
          <p:nvPr>
            <p:ph type="sldImg"/>
          </p:nvPr>
        </p:nvSpPr>
        <p:spPr>
          <a:xfrm>
            <a:off x="1150938" y="857250"/>
            <a:ext cx="4556125" cy="3416300"/>
          </a:xfrm>
          <a:ln/>
        </p:spPr>
      </p:sp>
      <p:sp>
        <p:nvSpPr>
          <p:cNvPr id="552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noTextEdit="1"/>
          </p:cNvSpPr>
          <p:nvPr>
            <p:ph type="sldImg"/>
          </p:nvPr>
        </p:nvSpPr>
        <p:spPr>
          <a:xfrm>
            <a:off x="1150938" y="857250"/>
            <a:ext cx="4556125" cy="3416300"/>
          </a:xfrm>
          <a:ln/>
        </p:spPr>
      </p:sp>
      <p:sp>
        <p:nvSpPr>
          <p:cNvPr id="5734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noTextEdit="1"/>
          </p:cNvSpPr>
          <p:nvPr>
            <p:ph type="sldImg"/>
          </p:nvPr>
        </p:nvSpPr>
        <p:spPr>
          <a:xfrm>
            <a:off x="1150938" y="857250"/>
            <a:ext cx="4556125" cy="3416300"/>
          </a:xfrm>
          <a:ln/>
        </p:spPr>
      </p:sp>
      <p:sp>
        <p:nvSpPr>
          <p:cNvPr id="583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noTextEdit="1"/>
          </p:cNvSpPr>
          <p:nvPr>
            <p:ph type="sldImg"/>
          </p:nvPr>
        </p:nvSpPr>
        <p:spPr>
          <a:xfrm>
            <a:off x="1150938" y="857250"/>
            <a:ext cx="4556125" cy="3416300"/>
          </a:xfrm>
          <a:ln/>
        </p:spPr>
      </p:sp>
      <p:sp>
        <p:nvSpPr>
          <p:cNvPr id="5939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noTextEdit="1"/>
          </p:cNvSpPr>
          <p:nvPr>
            <p:ph type="sldImg"/>
          </p:nvPr>
        </p:nvSpPr>
        <p:spPr>
          <a:xfrm>
            <a:off x="1150938" y="857250"/>
            <a:ext cx="4556125" cy="34163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noTextEdit="1"/>
          </p:cNvSpPr>
          <p:nvPr>
            <p:ph type="sldImg"/>
          </p:nvPr>
        </p:nvSpPr>
        <p:spPr>
          <a:xfrm>
            <a:off x="1150938" y="857250"/>
            <a:ext cx="4556125" cy="3416300"/>
          </a:xfrm>
          <a:ln/>
        </p:spPr>
      </p:sp>
      <p:sp>
        <p:nvSpPr>
          <p:cNvPr id="604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52400" y="2286000"/>
            <a:ext cx="1463675" cy="2182813"/>
            <a:chOff x="96" y="1440"/>
            <a:chExt cx="922" cy="1375"/>
          </a:xfrm>
        </p:grpSpPr>
        <p:grpSp>
          <p:nvGrpSpPr>
            <p:cNvPr id="5" name="Group 3"/>
            <p:cNvGrpSpPr>
              <a:grpSpLocks/>
            </p:cNvGrpSpPr>
            <p:nvPr/>
          </p:nvGrpSpPr>
          <p:grpSpPr bwMode="auto">
            <a:xfrm>
              <a:off x="96" y="1440"/>
              <a:ext cx="913" cy="1375"/>
              <a:chOff x="96" y="1440"/>
              <a:chExt cx="913" cy="1375"/>
            </a:xfrm>
          </p:grpSpPr>
          <p:sp>
            <p:nvSpPr>
              <p:cNvPr id="11" name="Freeform 4"/>
              <p:cNvSpPr>
                <a:spLocks/>
              </p:cNvSpPr>
              <p:nvPr/>
            </p:nvSpPr>
            <p:spPr bwMode="ltGray">
              <a:xfrm>
                <a:off x="181" y="1574"/>
                <a:ext cx="742" cy="1110"/>
              </a:xfrm>
              <a:custGeom>
                <a:avLst/>
                <a:gdLst>
                  <a:gd name="T0" fmla="*/ 370 w 742"/>
                  <a:gd name="T1" fmla="*/ 0 h 1110"/>
                  <a:gd name="T2" fmla="*/ 0 w 742"/>
                  <a:gd name="T3" fmla="*/ 554 h 1110"/>
                  <a:gd name="T4" fmla="*/ 370 w 742"/>
                  <a:gd name="T5" fmla="*/ 1109 h 1110"/>
                  <a:gd name="T6" fmla="*/ 741 w 742"/>
                  <a:gd name="T7" fmla="*/ 554 h 1110"/>
                  <a:gd name="T8" fmla="*/ 370 w 742"/>
                  <a:gd name="T9" fmla="*/ 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2" h="1110">
                    <a:moveTo>
                      <a:pt x="370" y="0"/>
                    </a:moveTo>
                    <a:lnTo>
                      <a:pt x="0" y="554"/>
                    </a:lnTo>
                    <a:lnTo>
                      <a:pt x="370" y="1109"/>
                    </a:lnTo>
                    <a:lnTo>
                      <a:pt x="741" y="554"/>
                    </a:lnTo>
                    <a:lnTo>
                      <a:pt x="370" y="0"/>
                    </a:lnTo>
                  </a:path>
                </a:pathLst>
              </a:custGeom>
              <a:gradFill rotWithShape="0">
                <a:gsLst>
                  <a:gs pos="0">
                    <a:schemeClr val="bg2"/>
                  </a:gs>
                  <a:gs pos="100000">
                    <a:schemeClr val="bg1"/>
                  </a:gs>
                </a:gsLst>
                <a:path path="rect">
                  <a:fillToRect l="50000" t="50000" r="50000" b="50000"/>
                </a:path>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grpSp>
            <p:nvGrpSpPr>
              <p:cNvPr id="12" name="Group 5"/>
              <p:cNvGrpSpPr>
                <a:grpSpLocks/>
              </p:cNvGrpSpPr>
              <p:nvPr/>
            </p:nvGrpSpPr>
            <p:grpSpPr bwMode="auto">
              <a:xfrm>
                <a:off x="96" y="1440"/>
                <a:ext cx="913" cy="688"/>
                <a:chOff x="96" y="1440"/>
                <a:chExt cx="913" cy="688"/>
              </a:xfrm>
            </p:grpSpPr>
            <p:sp>
              <p:nvSpPr>
                <p:cNvPr id="16" name="Freeform 6"/>
                <p:cNvSpPr>
                  <a:spLocks/>
                </p:cNvSpPr>
                <p:nvPr/>
              </p:nvSpPr>
              <p:spPr bwMode="ltGray">
                <a:xfrm>
                  <a:off x="552" y="1440"/>
                  <a:ext cx="457" cy="688"/>
                </a:xfrm>
                <a:custGeom>
                  <a:avLst/>
                  <a:gdLst>
                    <a:gd name="T0" fmla="*/ 0 w 457"/>
                    <a:gd name="T1" fmla="*/ 136 h 688"/>
                    <a:gd name="T2" fmla="*/ 0 w 457"/>
                    <a:gd name="T3" fmla="*/ 0 h 688"/>
                    <a:gd name="T4" fmla="*/ 456 w 457"/>
                    <a:gd name="T5" fmla="*/ 687 h 688"/>
                    <a:gd name="T6" fmla="*/ 365 w 457"/>
                    <a:gd name="T7" fmla="*/ 687 h 688"/>
                    <a:gd name="T8" fmla="*/ 0 w 457"/>
                    <a:gd name="T9" fmla="*/ 136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0" y="136"/>
                      </a:moveTo>
                      <a:lnTo>
                        <a:pt x="0" y="0"/>
                      </a:lnTo>
                      <a:lnTo>
                        <a:pt x="456" y="687"/>
                      </a:lnTo>
                      <a:lnTo>
                        <a:pt x="365" y="687"/>
                      </a:lnTo>
                      <a:lnTo>
                        <a:pt x="0" y="136"/>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17" name="Freeform 7"/>
                <p:cNvSpPr>
                  <a:spLocks/>
                </p:cNvSpPr>
                <p:nvPr/>
              </p:nvSpPr>
              <p:spPr bwMode="ltGray">
                <a:xfrm>
                  <a:off x="96" y="1440"/>
                  <a:ext cx="457" cy="688"/>
                </a:xfrm>
                <a:custGeom>
                  <a:avLst/>
                  <a:gdLst>
                    <a:gd name="T0" fmla="*/ 456 w 457"/>
                    <a:gd name="T1" fmla="*/ 0 h 688"/>
                    <a:gd name="T2" fmla="*/ 456 w 457"/>
                    <a:gd name="T3" fmla="*/ 136 h 688"/>
                    <a:gd name="T4" fmla="*/ 90 w 457"/>
                    <a:gd name="T5" fmla="*/ 687 h 688"/>
                    <a:gd name="T6" fmla="*/ 0 w 457"/>
                    <a:gd name="T7" fmla="*/ 687 h 688"/>
                    <a:gd name="T8" fmla="*/ 456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456" y="0"/>
                      </a:moveTo>
                      <a:lnTo>
                        <a:pt x="456" y="136"/>
                      </a:lnTo>
                      <a:lnTo>
                        <a:pt x="90" y="687"/>
                      </a:lnTo>
                      <a:lnTo>
                        <a:pt x="0" y="687"/>
                      </a:lnTo>
                      <a:lnTo>
                        <a:pt x="456" y="0"/>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grpSp>
          <p:grpSp>
            <p:nvGrpSpPr>
              <p:cNvPr id="13" name="Group 8"/>
              <p:cNvGrpSpPr>
                <a:grpSpLocks/>
              </p:cNvGrpSpPr>
              <p:nvPr/>
            </p:nvGrpSpPr>
            <p:grpSpPr bwMode="auto">
              <a:xfrm>
                <a:off x="96" y="2127"/>
                <a:ext cx="913" cy="688"/>
                <a:chOff x="96" y="2127"/>
                <a:chExt cx="913" cy="688"/>
              </a:xfrm>
            </p:grpSpPr>
            <p:sp>
              <p:nvSpPr>
                <p:cNvPr id="14" name="Freeform 9"/>
                <p:cNvSpPr>
                  <a:spLocks/>
                </p:cNvSpPr>
                <p:nvPr/>
              </p:nvSpPr>
              <p:spPr bwMode="ltGray">
                <a:xfrm>
                  <a:off x="552" y="2127"/>
                  <a:ext cx="457" cy="688"/>
                </a:xfrm>
                <a:custGeom>
                  <a:avLst/>
                  <a:gdLst>
                    <a:gd name="T0" fmla="*/ 365 w 457"/>
                    <a:gd name="T1" fmla="*/ 0 h 688"/>
                    <a:gd name="T2" fmla="*/ 456 w 457"/>
                    <a:gd name="T3" fmla="*/ 0 h 688"/>
                    <a:gd name="T4" fmla="*/ 0 w 457"/>
                    <a:gd name="T5" fmla="*/ 687 h 688"/>
                    <a:gd name="T6" fmla="*/ 0 w 457"/>
                    <a:gd name="T7" fmla="*/ 550 h 688"/>
                    <a:gd name="T8" fmla="*/ 365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365" y="0"/>
                      </a:moveTo>
                      <a:lnTo>
                        <a:pt x="456" y="0"/>
                      </a:lnTo>
                      <a:lnTo>
                        <a:pt x="0" y="687"/>
                      </a:lnTo>
                      <a:lnTo>
                        <a:pt x="0" y="550"/>
                      </a:lnTo>
                      <a:lnTo>
                        <a:pt x="365" y="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15" name="Freeform 10"/>
                <p:cNvSpPr>
                  <a:spLocks/>
                </p:cNvSpPr>
                <p:nvPr/>
              </p:nvSpPr>
              <p:spPr bwMode="ltGray">
                <a:xfrm>
                  <a:off x="96" y="2127"/>
                  <a:ext cx="457" cy="688"/>
                </a:xfrm>
                <a:custGeom>
                  <a:avLst/>
                  <a:gdLst>
                    <a:gd name="T0" fmla="*/ 90 w 457"/>
                    <a:gd name="T1" fmla="*/ 0 h 688"/>
                    <a:gd name="T2" fmla="*/ 456 w 457"/>
                    <a:gd name="T3" fmla="*/ 550 h 688"/>
                    <a:gd name="T4" fmla="*/ 456 w 457"/>
                    <a:gd name="T5" fmla="*/ 687 h 688"/>
                    <a:gd name="T6" fmla="*/ 0 w 457"/>
                    <a:gd name="T7" fmla="*/ 0 h 688"/>
                    <a:gd name="T8" fmla="*/ 90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90" y="0"/>
                      </a:moveTo>
                      <a:lnTo>
                        <a:pt x="456" y="550"/>
                      </a:lnTo>
                      <a:lnTo>
                        <a:pt x="456" y="687"/>
                      </a:lnTo>
                      <a:lnTo>
                        <a:pt x="0" y="0"/>
                      </a:lnTo>
                      <a:lnTo>
                        <a:pt x="90" y="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grpSp>
        </p:grpSp>
        <p:grpSp>
          <p:nvGrpSpPr>
            <p:cNvPr id="6" name="Group 11"/>
            <p:cNvGrpSpPr>
              <a:grpSpLocks/>
            </p:cNvGrpSpPr>
            <p:nvPr/>
          </p:nvGrpSpPr>
          <p:grpSpPr bwMode="auto">
            <a:xfrm>
              <a:off x="493" y="1555"/>
              <a:ext cx="525" cy="480"/>
              <a:chOff x="493" y="1555"/>
              <a:chExt cx="525" cy="480"/>
            </a:xfrm>
          </p:grpSpPr>
          <p:sp>
            <p:nvSpPr>
              <p:cNvPr id="7" name="Freeform 12"/>
              <p:cNvSpPr>
                <a:spLocks/>
              </p:cNvSpPr>
              <p:nvPr/>
            </p:nvSpPr>
            <p:spPr bwMode="gray">
              <a:xfrm>
                <a:off x="493" y="1555"/>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8" name="Freeform 13"/>
              <p:cNvSpPr>
                <a:spLocks/>
              </p:cNvSpPr>
              <p:nvPr/>
            </p:nvSpPr>
            <p:spPr bwMode="gray">
              <a:xfrm>
                <a:off x="565" y="1620"/>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folHlink"/>
                  </a:gs>
                </a:gsLst>
                <a:path path="rect">
                  <a:fillToRect l="50000" t="50000" r="50000" b="50000"/>
                </a:path>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9" name="Freeform 14"/>
              <p:cNvSpPr>
                <a:spLocks/>
              </p:cNvSpPr>
              <p:nvPr/>
            </p:nvSpPr>
            <p:spPr bwMode="gray">
              <a:xfrm>
                <a:off x="621" y="1629"/>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1"/>
                  </a:gs>
                </a:gsLst>
                <a:path path="rect">
                  <a:fillToRect l="50000" t="50000" r="50000" b="50000"/>
                </a:path>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10" name="Freeform 15"/>
              <p:cNvSpPr>
                <a:spLocks/>
              </p:cNvSpPr>
              <p:nvPr/>
            </p:nvSpPr>
            <p:spPr bwMode="gray">
              <a:xfrm>
                <a:off x="722" y="1752"/>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grpSp>
      </p:grpSp>
      <p:sp>
        <p:nvSpPr>
          <p:cNvPr id="85008" name="Rectangle 16"/>
          <p:cNvSpPr>
            <a:spLocks noGrp="1" noChangeArrowheads="1"/>
          </p:cNvSpPr>
          <p:nvPr>
            <p:ph type="ctrTitle" sz="quarter"/>
          </p:nvPr>
        </p:nvSpPr>
        <p:spPr bwMode="auto">
          <a:xfrm>
            <a:off x="1370013" y="2133600"/>
            <a:ext cx="7772400"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3" tIns="46033" rIns="92063" bIns="46033" numCol="1" anchor="ctr" anchorCtr="0" compatLnSpc="1">
            <a:prstTxWarp prst="textNoShape">
              <a:avLst/>
            </a:prstTxWarp>
          </a:bodyPr>
          <a:lstStyle>
            <a:lvl1pPr>
              <a:defRPr/>
            </a:lvl1pPr>
          </a:lstStyle>
          <a:p>
            <a:pPr lvl="0"/>
            <a:r>
              <a:rPr lang="en-GB" altLang="en-US" noProof="0" smtClean="0"/>
              <a:t>Click to edit Master title style</a:t>
            </a:r>
          </a:p>
        </p:txBody>
      </p:sp>
      <p:sp>
        <p:nvSpPr>
          <p:cNvPr id="85009" name="Rectangle 17"/>
          <p:cNvSpPr>
            <a:spLocks noGrp="1" noChangeArrowheads="1"/>
          </p:cNvSpPr>
          <p:nvPr>
            <p:ph type="subTitle" sz="quarter" idx="1"/>
          </p:nvPr>
        </p:nvSpPr>
        <p:spPr bwMode="auto">
          <a:xfrm>
            <a:off x="1371600" y="4114800"/>
            <a:ext cx="6400800" cy="17526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3" tIns="46033" rIns="92063" bIns="46033" numCol="1" anchor="t" anchorCtr="0" compatLnSpc="1">
            <a:prstTxWarp prst="textNoShape">
              <a:avLst/>
            </a:prstTxWarp>
          </a:bodyPr>
          <a:lstStyle>
            <a:lvl1pPr marL="0" indent="0" algn="ctr">
              <a:buFont typeface="Monotype Sorts" pitchFamily="2" charset="2"/>
              <a:buNone/>
              <a:defRPr/>
            </a:lvl1pPr>
          </a:lstStyle>
          <a:p>
            <a:pPr lvl="0"/>
            <a:r>
              <a:rPr lang="en-GB" altLang="en-US" noProof="0" smtClean="0"/>
              <a:t>Click to edit Master subtitle style</a:t>
            </a:r>
          </a:p>
        </p:txBody>
      </p:sp>
      <p:sp>
        <p:nvSpPr>
          <p:cNvPr id="18" name="Rectangle 18"/>
          <p:cNvSpPr>
            <a:spLocks noGrp="1" noChangeArrowheads="1"/>
          </p:cNvSpPr>
          <p:nvPr>
            <p:ph type="dt" sz="quarter" idx="10"/>
          </p:nvPr>
        </p:nvSpPr>
        <p:spPr bwMode="auto">
          <a:xfrm>
            <a:off x="1370013"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63" tIns="46033" rIns="92063" bIns="46033" numCol="1" anchor="ctr" anchorCtr="0" compatLnSpc="1">
            <a:prstTxWarp prst="textNoShape">
              <a:avLst/>
            </a:prstTxWarp>
          </a:bodyPr>
          <a:lstStyle>
            <a:lvl1pPr>
              <a:defRPr sz="1400"/>
            </a:lvl1pPr>
          </a:lstStyle>
          <a:p>
            <a:pPr>
              <a:defRPr/>
            </a:pPr>
            <a:fld id="{E8F17819-35CC-43EA-B1C6-D35D725967CE}" type="datetime1">
              <a:rPr lang="en-GB" altLang="en-US"/>
              <a:pPr>
                <a:defRPr/>
              </a:pPr>
              <a:t>06/02/2014</a:t>
            </a:fld>
            <a:endParaRPr lang="en-GB" altLang="en-US"/>
          </a:p>
        </p:txBody>
      </p:sp>
      <p:sp>
        <p:nvSpPr>
          <p:cNvPr id="19" name="Rectangle 19"/>
          <p:cNvSpPr>
            <a:spLocks noGrp="1" noChangeArrowheads="1"/>
          </p:cNvSpPr>
          <p:nvPr>
            <p:ph type="ftr" sz="quarter" idx="11"/>
          </p:nvPr>
        </p:nvSpPr>
        <p:spPr bwMode="auto">
          <a:xfrm>
            <a:off x="3808413"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63" tIns="46033" rIns="92063" bIns="46033" numCol="1" anchor="ctr" anchorCtr="0" compatLnSpc="1">
            <a:prstTxWarp prst="textNoShape">
              <a:avLst/>
            </a:prstTxWarp>
          </a:bodyPr>
          <a:lstStyle>
            <a:lvl1pPr algn="ctr">
              <a:defRPr sz="1400"/>
            </a:lvl1pPr>
          </a:lstStyle>
          <a:p>
            <a:pPr>
              <a:defRPr/>
            </a:pPr>
            <a:r>
              <a:rPr lang="en-GB" altLang="en-US"/>
              <a:t>ICTGEADDIP99DOG</a:t>
            </a:r>
          </a:p>
        </p:txBody>
      </p:sp>
      <p:sp>
        <p:nvSpPr>
          <p:cNvPr id="20" name="Rectangle 20"/>
          <p:cNvSpPr>
            <a:spLocks noGrp="1" noChangeArrowheads="1"/>
          </p:cNvSpPr>
          <p:nvPr>
            <p:ph type="sldNum" sz="quarter" idx="12"/>
          </p:nvPr>
        </p:nvSpPr>
        <p:spPr bwMode="auto">
          <a:xfrm>
            <a:off x="7237413"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63" tIns="46033" rIns="92063" bIns="46033" numCol="1" anchor="ctr" anchorCtr="0" compatLnSpc="1">
            <a:prstTxWarp prst="textNoShape">
              <a:avLst/>
            </a:prstTxWarp>
          </a:bodyPr>
          <a:lstStyle>
            <a:lvl1pPr algn="r">
              <a:defRPr sz="1400"/>
            </a:lvl1pPr>
          </a:lstStyle>
          <a:p>
            <a:pPr>
              <a:defRPr/>
            </a:pPr>
            <a:fld id="{D7BB6EF3-9069-49CF-B0A8-5C3F33877BCB}" type="slidenum">
              <a:rPr lang="en-GB" altLang="en-US"/>
              <a:pPr>
                <a:defRPr/>
              </a:pPr>
              <a:t>‹#›</a:t>
            </a:fld>
            <a:endParaRPr lang="en-GB" altLang="en-US"/>
          </a:p>
        </p:txBody>
      </p:sp>
    </p:spTree>
    <p:extLst>
      <p:ext uri="{BB962C8B-B14F-4D97-AF65-F5344CB8AC3E}">
        <p14:creationId xmlns:p14="http://schemas.microsoft.com/office/powerpoint/2010/main" val="255637461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IE"/>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218879394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1682267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0075206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3952744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IE"/>
          </a:p>
        </p:txBody>
      </p:sp>
    </p:spTree>
    <p:extLst>
      <p:ext uri="{BB962C8B-B14F-4D97-AF65-F5344CB8AC3E}">
        <p14:creationId xmlns:p14="http://schemas.microsoft.com/office/powerpoint/2010/main" val="49482424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18252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417800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15834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239355288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63148843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IE"/>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lipArt Placeholder 3"/>
          <p:cNvSpPr>
            <a:spLocks noGrp="1"/>
          </p:cNvSpPr>
          <p:nvPr>
            <p:ph type="clipArt" sz="half" idx="2"/>
          </p:nvPr>
        </p:nvSpPr>
        <p:spPr>
          <a:xfrm>
            <a:off x="4648200" y="1600200"/>
            <a:ext cx="4038600" cy="4525963"/>
          </a:xfrm>
          <a:prstGeom prst="rect">
            <a:avLst/>
          </a:prstGeom>
        </p:spPr>
        <p:txBody>
          <a:bodyPr/>
          <a:lstStyle/>
          <a:p>
            <a:pPr lvl="0"/>
            <a:endParaRPr lang="en-IE" noProof="0" smtClean="0"/>
          </a:p>
        </p:txBody>
      </p:sp>
    </p:spTree>
    <p:extLst>
      <p:ext uri="{BB962C8B-B14F-4D97-AF65-F5344CB8AC3E}">
        <p14:creationId xmlns:p14="http://schemas.microsoft.com/office/powerpoint/2010/main" val="37422474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1"/>
          <p:cNvSpPr>
            <a:spLocks noChangeArrowheads="1"/>
          </p:cNvSpPr>
          <p:nvPr/>
        </p:nvSpPr>
        <p:spPr bwMode="auto">
          <a:xfrm>
            <a:off x="-304800" y="-76200"/>
            <a:ext cx="9753600" cy="7620000"/>
          </a:xfrm>
          <a:prstGeom prst="rect">
            <a:avLst/>
          </a:prstGeom>
          <a:solidFill>
            <a:srgbClr val="F8F8F8"/>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IE" altLang="en-US" smtClean="0"/>
          </a:p>
        </p:txBody>
      </p:sp>
    </p:spTree>
  </p:cSld>
  <p:clrMap bg1="dk2" tx1="lt1" bg2="dk1" tx2="lt2" accent1="accent1" accent2="accent2" accent3="accent3" accent4="accent4" accent5="accent5" accent6="accent6" hlink="hlink" folHlink="folHlink"/>
  <p:sldLayoutIdLst>
    <p:sldLayoutId id="2147483691"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ransition/>
  <p:txStyles>
    <p:titleStyle>
      <a:lvl1pPr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2pPr>
      <a:lvl3pPr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3pPr>
      <a:lvl4pPr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4pPr>
      <a:lvl5pPr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5pPr>
      <a:lvl6pPr marL="457200"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6pPr>
      <a:lvl7pPr marL="914400"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7pPr>
      <a:lvl8pPr marL="1371600"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8pPr>
      <a:lvl9pPr marL="1828800" algn="l" rtl="0" eaLnBrk="0" fontAlgn="base" hangingPunct="0">
        <a:spcBef>
          <a:spcPct val="0"/>
        </a:spcBef>
        <a:spcAft>
          <a:spcPct val="0"/>
        </a:spcAft>
        <a:defRPr sz="4400" i="1">
          <a:solidFill>
            <a:schemeClr val="tx2"/>
          </a:solidFill>
          <a:effectLst>
            <a:outerShdw blurRad="38100" dist="38100" dir="2700000" algn="tl">
              <a:srgbClr val="C0C0C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3.jpe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2.png"/><Relationship Id="rId9"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27.jpe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56.png"/></Relationships>
</file>

<file path=ppt/slides/_rels/slide6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0.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57.png"/></Relationships>
</file>

<file path=ppt/slides/_rels/slide6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1.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58.png"/></Relationships>
</file>

<file path=ppt/slides/_rels/slide6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59.png"/></Relationships>
</file>

<file path=ppt/slides/_rels/slide6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3.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0.png"/></Relationships>
</file>

<file path=ppt/slides/_rels/slide6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1.png"/></Relationships>
</file>

<file path=ppt/slides/_rels/slide6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2.png"/></Relationships>
</file>

<file path=ppt/slides/_rels/slide6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3.png"/></Relationships>
</file>

<file path=ppt/slides/_rels/slide6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7.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4.png"/></Relationships>
</file>

<file path=ppt/slides/_rels/slide6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8.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5.png"/></Relationships>
</file>

<file path=ppt/slides/_rels/slide6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69.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6.png"/></Relationships>
</file>

<file path=ppt/slides/_rels/slide7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70.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7.png"/></Relationships>
</file>

<file path=ppt/slides/_rels/slide7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71.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8.png"/></Relationships>
</file>

<file path=ppt/slides/_rels/slide7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72.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69.png"/></Relationships>
</file>

<file path=ppt/slides/_rels/slide7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73.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70.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2.xml"/><Relationship Id="rId5" Type="http://schemas.openxmlformats.org/officeDocument/2006/relationships/image" Target="../media/image71.png"/><Relationship Id="rId4" Type="http://schemas.openxmlformats.org/officeDocument/2006/relationships/image" Target="../media/image36.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2.xml"/><Relationship Id="rId5" Type="http://schemas.openxmlformats.org/officeDocument/2006/relationships/image" Target="../media/image73.png"/><Relationship Id="rId4" Type="http://schemas.openxmlformats.org/officeDocument/2006/relationships/image" Target="../media/image7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2.xml"/><Relationship Id="rId5" Type="http://schemas.openxmlformats.org/officeDocument/2006/relationships/image" Target="../media/image74.png"/><Relationship Id="rId4" Type="http://schemas.openxmlformats.org/officeDocument/2006/relationships/image" Target="../media/image72.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2.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72.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2.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12.xml"/><Relationship Id="rId5" Type="http://schemas.openxmlformats.org/officeDocument/2006/relationships/image" Target="../media/image80.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3074" name="Rectangle 3080"/>
          <p:cNvSpPr>
            <a:spLocks noChangeArrowheads="1"/>
          </p:cNvSpPr>
          <p:nvPr/>
        </p:nvSpPr>
        <p:spPr bwMode="auto">
          <a:xfrm>
            <a:off x="-609600" y="-381000"/>
            <a:ext cx="10668000" cy="7620000"/>
          </a:xfrm>
          <a:prstGeom prst="rect">
            <a:avLst/>
          </a:prstGeom>
          <a:solidFill>
            <a:srgbClr val="F8F8F8"/>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IE" altLang="en-US"/>
          </a:p>
        </p:txBody>
      </p:sp>
      <p:sp>
        <p:nvSpPr>
          <p:cNvPr id="3075" name="Rectangle 3074"/>
          <p:cNvSpPr>
            <a:spLocks noChangeArrowheads="1"/>
          </p:cNvSpPr>
          <p:nvPr>
            <p:ph type="body" sz="half" idx="1"/>
          </p:nvPr>
        </p:nvSpPr>
        <p:spPr bwMode="auto">
          <a:xfrm>
            <a:off x="611188" y="404813"/>
            <a:ext cx="8001000" cy="3756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r>
              <a:rPr lang="en-GB" altLang="en-US" sz="6000" b="1" dirty="0" smtClean="0">
                <a:solidFill>
                  <a:srgbClr val="006600"/>
                </a:solidFill>
                <a:latin typeface="Comic Sans MS" pitchFamily="66" charset="0"/>
              </a:rPr>
              <a:t>The </a:t>
            </a:r>
            <a:r>
              <a:rPr lang="en-GB" altLang="en-US" sz="6000" b="1" i="1" dirty="0" smtClean="0">
                <a:solidFill>
                  <a:srgbClr val="006600"/>
                </a:solidFill>
                <a:latin typeface="Comic Sans MS" pitchFamily="66" charset="0"/>
              </a:rPr>
              <a:t>WEIRDNESS of Infinity…</a:t>
            </a:r>
          </a:p>
          <a:p>
            <a:pPr algn="ctr">
              <a:buFont typeface="Monotype Sorts" pitchFamily="2" charset="2"/>
              <a:buNone/>
            </a:pPr>
            <a:endParaRPr lang="en-GB" altLang="en-US" sz="6000" b="1" i="1" dirty="0" smtClean="0">
              <a:solidFill>
                <a:srgbClr val="006600"/>
              </a:solidFill>
              <a:latin typeface="Comic Sans MS" pitchFamily="66" charset="0"/>
            </a:endParaRPr>
          </a:p>
          <a:p>
            <a:pPr>
              <a:buFont typeface="Monotype Sorts" pitchFamily="2" charset="2"/>
              <a:buNone/>
            </a:pPr>
            <a:r>
              <a:rPr lang="en-GB" altLang="en-US" sz="3000" b="1" i="1" dirty="0" smtClean="0">
                <a:solidFill>
                  <a:srgbClr val="006600"/>
                </a:solidFill>
                <a:latin typeface="Comic Sans MS" pitchFamily="66" charset="0"/>
              </a:rPr>
              <a:t>Or how to melt your brain!</a:t>
            </a:r>
          </a:p>
          <a:p>
            <a:pPr algn="ctr">
              <a:buFont typeface="Monotype Sorts" pitchFamily="2" charset="2"/>
              <a:buNone/>
            </a:pPr>
            <a:endParaRPr lang="en-GB" altLang="en-US" sz="6000" b="1" i="1" dirty="0" smtClean="0">
              <a:solidFill>
                <a:srgbClr val="006600"/>
              </a:solidFill>
              <a:latin typeface="Comic Sans MS" pitchFamily="66" charset="0"/>
            </a:endParaRPr>
          </a:p>
          <a:p>
            <a:pPr algn="ctr">
              <a:buFont typeface="Monotype Sorts" pitchFamily="2" charset="2"/>
              <a:buNone/>
            </a:pPr>
            <a:endParaRPr lang="en-GB" altLang="en-US" sz="6000" b="1" i="1" dirty="0" smtClean="0">
              <a:solidFill>
                <a:srgbClr val="006600"/>
              </a:solidFill>
              <a:latin typeface="Comic Sans MS" pitchFamily="66" charset="0"/>
            </a:endParaRPr>
          </a:p>
        </p:txBody>
      </p:sp>
      <p:sp>
        <p:nvSpPr>
          <p:cNvPr id="3076" name="Rectangle 3078"/>
          <p:cNvSpPr>
            <a:spLocks noChangeArrowheads="1"/>
          </p:cNvSpPr>
          <p:nvPr/>
        </p:nvSpPr>
        <p:spPr bwMode="auto">
          <a:xfrm>
            <a:off x="627063" y="5143500"/>
            <a:ext cx="80010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defRPr sz="2400">
                <a:solidFill>
                  <a:schemeClr val="tx1"/>
                </a:solidFill>
                <a:latin typeface="Times New Roman" pitchFamily="18" charset="0"/>
              </a:defRPr>
            </a:lvl1pPr>
            <a:lvl2pPr marL="741363" indent="-284163">
              <a:defRPr sz="2400">
                <a:solidFill>
                  <a:schemeClr val="tx1"/>
                </a:solidFill>
                <a:latin typeface="Times New Roman" pitchFamily="18" charset="0"/>
              </a:defRPr>
            </a:lvl2pPr>
            <a:lvl3pPr marL="1141413" indent="-227013">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5813" indent="-227013">
              <a:defRPr sz="2400">
                <a:solidFill>
                  <a:schemeClr val="tx1"/>
                </a:solidFill>
                <a:latin typeface="Times New Roman" pitchFamily="18" charset="0"/>
              </a:defRPr>
            </a:lvl5pPr>
            <a:lvl6pPr marL="2513013" indent="-227013" eaLnBrk="0" fontAlgn="base" hangingPunct="0">
              <a:spcBef>
                <a:spcPct val="0"/>
              </a:spcBef>
              <a:spcAft>
                <a:spcPct val="0"/>
              </a:spcAft>
              <a:defRPr sz="2400">
                <a:solidFill>
                  <a:schemeClr val="tx1"/>
                </a:solidFill>
                <a:latin typeface="Times New Roman" pitchFamily="18" charset="0"/>
              </a:defRPr>
            </a:lvl6pPr>
            <a:lvl7pPr marL="2970213" indent="-227013" eaLnBrk="0" fontAlgn="base" hangingPunct="0">
              <a:spcBef>
                <a:spcPct val="0"/>
              </a:spcBef>
              <a:spcAft>
                <a:spcPct val="0"/>
              </a:spcAft>
              <a:defRPr sz="2400">
                <a:solidFill>
                  <a:schemeClr val="tx1"/>
                </a:solidFill>
                <a:latin typeface="Times New Roman" pitchFamily="18" charset="0"/>
              </a:defRPr>
            </a:lvl7pPr>
            <a:lvl8pPr marL="3427413" indent="-227013" eaLnBrk="0" fontAlgn="base" hangingPunct="0">
              <a:spcBef>
                <a:spcPct val="0"/>
              </a:spcBef>
              <a:spcAft>
                <a:spcPct val="0"/>
              </a:spcAft>
              <a:defRPr sz="2400">
                <a:solidFill>
                  <a:schemeClr val="tx1"/>
                </a:solidFill>
                <a:latin typeface="Times New Roman" pitchFamily="18" charset="0"/>
              </a:defRPr>
            </a:lvl8pPr>
            <a:lvl9pPr marL="3884613" indent="-227013" eaLnBrk="0" fontAlgn="base" hangingPunct="0">
              <a:spcBef>
                <a:spcPct val="0"/>
              </a:spcBef>
              <a:spcAft>
                <a:spcPct val="0"/>
              </a:spcAft>
              <a:defRPr sz="2400">
                <a:solidFill>
                  <a:schemeClr val="tx1"/>
                </a:solidFill>
                <a:latin typeface="Times New Roman" pitchFamily="18" charset="0"/>
              </a:defRPr>
            </a:lvl9pPr>
          </a:lstStyle>
          <a:p>
            <a:pPr algn="ctr">
              <a:spcBef>
                <a:spcPct val="20000"/>
              </a:spcBef>
              <a:buClr>
                <a:schemeClr val="tx2"/>
              </a:buClr>
              <a:buSzPct val="75000"/>
              <a:buFont typeface="Monotype Sorts" pitchFamily="2" charset="2"/>
              <a:buNone/>
            </a:pPr>
            <a:r>
              <a:rPr lang="en-GB" altLang="en-US" sz="3600" b="1" dirty="0">
                <a:solidFill>
                  <a:srgbClr val="003399"/>
                </a:solidFill>
                <a:latin typeface="Comic Sans MS" pitchFamily="66" charset="0"/>
              </a:rPr>
              <a:t>J.P. McCarthy,</a:t>
            </a:r>
          </a:p>
          <a:p>
            <a:pPr algn="ctr">
              <a:spcBef>
                <a:spcPct val="20000"/>
              </a:spcBef>
              <a:buClr>
                <a:schemeClr val="tx2"/>
              </a:buClr>
              <a:buSzPct val="75000"/>
              <a:buFont typeface="Monotype Sorts" pitchFamily="2" charset="2"/>
              <a:buNone/>
            </a:pPr>
            <a:r>
              <a:rPr lang="en-GB" altLang="en-US" sz="3600" b="1" dirty="0">
                <a:solidFill>
                  <a:srgbClr val="003399"/>
                </a:solidFill>
                <a:latin typeface="Comic Sans MS" pitchFamily="66" charset="0"/>
              </a:rPr>
              <a:t>UCC &amp; CIT.</a:t>
            </a:r>
          </a:p>
        </p:txBody>
      </p:sp>
      <p:pic>
        <p:nvPicPr>
          <p:cNvPr id="3077" name="Picture 6" descr="http://3.bp.blogspot.com/-fpHcDJB0A00/TV9HmCHxudI/AAAAAAAAAfY/G_6HcIDRADM/s1600/brainMe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163763"/>
            <a:ext cx="3794125" cy="297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9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4100" name="Text Box 4"/>
          <p:cNvSpPr txBox="1">
            <a:spLocks noChangeArrowheads="1"/>
          </p:cNvSpPr>
          <p:nvPr/>
        </p:nvSpPr>
        <p:spPr bwMode="auto">
          <a:xfrm>
            <a:off x="971550" y="333375"/>
            <a:ext cx="74676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410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2781300"/>
            <a:ext cx="8366125" cy="237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additive="base">
                                        <p:cTn id="7" dur="500" fill="hold"/>
                                        <p:tgtEl>
                                          <p:spTgt spid="4101"/>
                                        </p:tgtEl>
                                        <p:attrNameLst>
                                          <p:attrName>ppt_x</p:attrName>
                                        </p:attrNameLst>
                                      </p:cBhvr>
                                      <p:tavLst>
                                        <p:tav tm="0">
                                          <p:val>
                                            <p:strVal val="#ppt_x"/>
                                          </p:val>
                                        </p:tav>
                                        <p:tav tm="100000">
                                          <p:val>
                                            <p:strVal val="#ppt_x"/>
                                          </p:val>
                                        </p:tav>
                                      </p:tavLst>
                                    </p:anim>
                                    <p:anim calcmode="lin" valueType="num">
                                      <p:cBhvr additive="base">
                                        <p:cTn id="8"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5124" name="Rectangle 3074"/>
          <p:cNvSpPr>
            <a:spLocks noChangeArrowheads="1"/>
          </p:cNvSpPr>
          <p:nvPr>
            <p:ph type="body" sz="half" idx="1"/>
          </p:nvPr>
        </p:nvSpPr>
        <p:spPr bwMode="auto">
          <a:xfrm>
            <a:off x="1535113" y="1844675"/>
            <a:ext cx="6340475" cy="1584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This is impossible right?! Surely</a:t>
            </a:r>
          </a:p>
          <a:p>
            <a:pPr>
              <a:buFont typeface="Monotype Sorts" pitchFamily="2" charset="2"/>
              <a:buNone/>
            </a:pPr>
            <a:r>
              <a:rPr lang="en-GB" altLang="en-US" sz="2500" b="1" dirty="0" smtClean="0">
                <a:solidFill>
                  <a:srgbClr val="006600"/>
                </a:solidFill>
                <a:latin typeface="Comic Sans MS" pitchFamily="66" charset="0"/>
              </a:rPr>
              <a:t>the more numbers I add up the </a:t>
            </a:r>
          </a:p>
          <a:p>
            <a:pPr>
              <a:buFont typeface="Monotype Sorts" pitchFamily="2" charset="2"/>
              <a:buNone/>
            </a:pPr>
            <a:r>
              <a:rPr lang="en-GB" altLang="en-US" sz="2500" b="1" dirty="0" smtClean="0">
                <a:solidFill>
                  <a:srgbClr val="006600"/>
                </a:solidFill>
                <a:latin typeface="Comic Sans MS" pitchFamily="66" charset="0"/>
              </a:rPr>
              <a:t>bigger the sum?</a:t>
            </a:r>
            <a:endParaRPr lang="en-GB" altLang="en-US" sz="2500" b="1" i="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pic>
        <p:nvPicPr>
          <p:cNvPr id="51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2075" y="4365625"/>
            <a:ext cx="3943350"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5126" name="TextBox 2"/>
          <p:cNvSpPr txBox="1">
            <a:spLocks noChangeArrowheads="1"/>
          </p:cNvSpPr>
          <p:nvPr/>
        </p:nvSpPr>
        <p:spPr bwMode="auto">
          <a:xfrm>
            <a:off x="1603375" y="3405188"/>
            <a:ext cx="64420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Font typeface="Monotype Sorts" pitchFamily="2" charset="2"/>
              <a:buNone/>
            </a:pPr>
            <a:r>
              <a:rPr lang="en-GB" altLang="en-US" sz="2500" b="1" dirty="0">
                <a:solidFill>
                  <a:srgbClr val="006600"/>
                </a:solidFill>
                <a:latin typeface="Comic Sans MS" pitchFamily="66" charset="0"/>
              </a:rPr>
              <a:t>How about if I use fractions? How </a:t>
            </a:r>
          </a:p>
          <a:p>
            <a:pPr>
              <a:buFont typeface="Monotype Sorts" pitchFamily="2" charset="2"/>
              <a:buNone/>
            </a:pPr>
            <a:r>
              <a:rPr lang="en-GB" altLang="en-US" sz="2500" b="1" dirty="0">
                <a:solidFill>
                  <a:srgbClr val="006600"/>
                </a:solidFill>
                <a:latin typeface="Comic Sans MS" pitchFamily="66" charset="0"/>
              </a:rPr>
              <a:t>about this sum:</a:t>
            </a:r>
          </a:p>
        </p:txBody>
      </p:sp>
      <p:sp>
        <p:nvSpPr>
          <p:cNvPr id="5127" name="TextBox 4"/>
          <p:cNvSpPr txBox="1">
            <a:spLocks noChangeArrowheads="1"/>
          </p:cNvSpPr>
          <p:nvPr/>
        </p:nvSpPr>
        <p:spPr bwMode="auto">
          <a:xfrm>
            <a:off x="1603375" y="5341938"/>
            <a:ext cx="658495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altLang="en-US" sz="2500" b="1" dirty="0">
                <a:solidFill>
                  <a:srgbClr val="006600"/>
                </a:solidFill>
                <a:latin typeface="Comic Sans MS" pitchFamily="66" charset="0"/>
              </a:rPr>
              <a:t>The dots mean that the pattern goes on for ever and ever and ever…</a:t>
            </a:r>
          </a:p>
        </p:txBody>
      </p:sp>
      <p:pic>
        <p:nvPicPr>
          <p:cNvPr id="5128" name="Picture 6" descr="http://en.hdyo.org/assets/ask-question-1-ca45a12e5206bae44014e11cd3ced9f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950" y="1698625"/>
            <a:ext cx="18891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9" name="Group 6"/>
          <p:cNvGrpSpPr>
            <a:grpSpLocks/>
          </p:cNvGrpSpPr>
          <p:nvPr/>
        </p:nvGrpSpPr>
        <p:grpSpPr bwMode="auto">
          <a:xfrm>
            <a:off x="971550" y="333375"/>
            <a:ext cx="7467600" cy="925513"/>
            <a:chOff x="971550" y="333375"/>
            <a:chExt cx="7467600" cy="926106"/>
          </a:xfrm>
        </p:grpSpPr>
        <p:sp>
          <p:nvSpPr>
            <p:cNvPr id="5130"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51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128"/>
                                        </p:tgtEl>
                                        <p:attrNameLst>
                                          <p:attrName>style.visibility</p:attrName>
                                        </p:attrNameLst>
                                      </p:cBhvr>
                                      <p:to>
                                        <p:strVal val="visible"/>
                                      </p:to>
                                    </p:set>
                                    <p:anim calcmode="lin" valueType="num">
                                      <p:cBhvr additive="base">
                                        <p:cTn id="15" dur="500" fill="hold"/>
                                        <p:tgtEl>
                                          <p:spTgt spid="5128"/>
                                        </p:tgtEl>
                                        <p:attrNameLst>
                                          <p:attrName>ppt_x</p:attrName>
                                        </p:attrNameLst>
                                      </p:cBhvr>
                                      <p:tavLst>
                                        <p:tav tm="0">
                                          <p:val>
                                            <p:strVal val="#ppt_x"/>
                                          </p:val>
                                        </p:tav>
                                        <p:tav tm="100000">
                                          <p:val>
                                            <p:strVal val="#ppt_x"/>
                                          </p:val>
                                        </p:tav>
                                      </p:tavLst>
                                    </p:anim>
                                    <p:anim calcmode="lin" valueType="num">
                                      <p:cBhvr additive="base">
                                        <p:cTn id="16"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2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125"/>
                                        </p:tgtEl>
                                        <p:attrNameLst>
                                          <p:attrName>style.visibility</p:attrName>
                                        </p:attrNameLst>
                                      </p:cBhvr>
                                      <p:to>
                                        <p:strVal val="visible"/>
                                      </p:to>
                                    </p:set>
                                    <p:anim calcmode="lin" valueType="num">
                                      <p:cBhvr additive="base">
                                        <p:cTn id="27" dur="500" fill="hold"/>
                                        <p:tgtEl>
                                          <p:spTgt spid="5125"/>
                                        </p:tgtEl>
                                        <p:attrNameLst>
                                          <p:attrName>ppt_x</p:attrName>
                                        </p:attrNameLst>
                                      </p:cBhvr>
                                      <p:tavLst>
                                        <p:tav tm="0">
                                          <p:val>
                                            <p:strVal val="#ppt_x"/>
                                          </p:val>
                                        </p:tav>
                                        <p:tav tm="100000">
                                          <p:val>
                                            <p:strVal val="#ppt_x"/>
                                          </p:val>
                                        </p:tav>
                                      </p:tavLst>
                                    </p:anim>
                                    <p:anim calcmode="lin" valueType="num">
                                      <p:cBhvr additive="base">
                                        <p:cTn id="28"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1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6148"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3000" b="1" dirty="0" smtClean="0">
                <a:solidFill>
                  <a:srgbClr val="006600"/>
                </a:solidFill>
                <a:latin typeface="Comic Sans MS" pitchFamily="66" charset="0"/>
              </a:rPr>
              <a:t>Meet this flea… we will call him… </a:t>
            </a:r>
            <a:endParaRPr lang="en-GB" altLang="en-US" sz="3000" b="1" dirty="0" smtClean="0">
              <a:solidFill>
                <a:srgbClr val="006600"/>
              </a:solidFill>
              <a:latin typeface="Comic Sans MS" pitchFamily="66" charset="0"/>
            </a:endParaRPr>
          </a:p>
          <a:p>
            <a:pPr>
              <a:buFont typeface="Monotype Sorts" pitchFamily="2" charset="2"/>
              <a:buNone/>
            </a:pPr>
            <a:r>
              <a:rPr lang="en-GB" altLang="en-US" sz="3000" b="1" dirty="0" smtClean="0">
                <a:solidFill>
                  <a:srgbClr val="006600"/>
                </a:solidFill>
                <a:latin typeface="Comic Sans MS" pitchFamily="66" charset="0"/>
              </a:rPr>
              <a:t>“</a:t>
            </a:r>
            <a:r>
              <a:rPr lang="en-GB" altLang="en-US" sz="3000" b="1" dirty="0" smtClean="0">
                <a:solidFill>
                  <a:srgbClr val="006600"/>
                </a:solidFill>
                <a:latin typeface="Comic Sans MS" pitchFamily="66" charset="0"/>
              </a:rPr>
              <a:t>Michael from the Red Hot Chilli </a:t>
            </a:r>
            <a:endParaRPr lang="en-GB" altLang="en-US" sz="3000" b="1" dirty="0" smtClean="0">
              <a:solidFill>
                <a:srgbClr val="006600"/>
              </a:solidFill>
              <a:latin typeface="Comic Sans MS" pitchFamily="66" charset="0"/>
            </a:endParaRPr>
          </a:p>
          <a:p>
            <a:pPr>
              <a:buFont typeface="Monotype Sorts" pitchFamily="2" charset="2"/>
              <a:buNone/>
            </a:pPr>
            <a:r>
              <a:rPr lang="en-GB" altLang="en-US" sz="3000" b="1" dirty="0" smtClean="0">
                <a:solidFill>
                  <a:srgbClr val="006600"/>
                </a:solidFill>
                <a:latin typeface="Comic Sans MS" pitchFamily="66" charset="0"/>
              </a:rPr>
              <a:t>Peppers</a:t>
            </a:r>
            <a:r>
              <a:rPr lang="en-GB" altLang="en-US" sz="3000" b="1" dirty="0" smtClean="0">
                <a:solidFill>
                  <a:srgbClr val="006600"/>
                </a:solidFill>
                <a:latin typeface="Comic Sans MS" pitchFamily="66" charset="0"/>
              </a:rPr>
              <a:t>.“</a:t>
            </a:r>
          </a:p>
          <a:p>
            <a:pPr>
              <a:buFont typeface="Monotype Sorts" pitchFamily="2" charset="2"/>
              <a:buNone/>
            </a:pPr>
            <a:endParaRPr lang="en-GB" altLang="en-US" sz="3000" b="1" dirty="0" smtClean="0">
              <a:solidFill>
                <a:srgbClr val="006600"/>
              </a:solidFill>
              <a:latin typeface="Comic Sans MS" pitchFamily="66" charset="0"/>
            </a:endParaRPr>
          </a:p>
          <a:p>
            <a:pPr>
              <a:buFont typeface="Monotype Sorts" pitchFamily="2" charset="2"/>
              <a:buNone/>
            </a:pPr>
            <a:endParaRPr lang="en-GB" altLang="en-US" sz="3000" b="1" dirty="0" smtClean="0">
              <a:solidFill>
                <a:srgbClr val="006600"/>
              </a:solidFill>
              <a:latin typeface="Comic Sans MS" pitchFamily="66" charset="0"/>
            </a:endParaRPr>
          </a:p>
          <a:p>
            <a:pPr>
              <a:buFont typeface="Monotype Sorts" pitchFamily="2" charset="2"/>
              <a:buNone/>
            </a:pPr>
            <a:r>
              <a:rPr lang="en-GB" altLang="en-US" sz="3000" b="1" dirty="0" smtClean="0">
                <a:solidFill>
                  <a:srgbClr val="006600"/>
                </a:solidFill>
                <a:latin typeface="Comic Sans MS" pitchFamily="66" charset="0"/>
              </a:rPr>
              <a:t>We will start him on the </a:t>
            </a:r>
            <a:r>
              <a:rPr lang="en-GB" altLang="en-US" sz="3000" b="1" dirty="0" err="1" smtClean="0">
                <a:solidFill>
                  <a:srgbClr val="006600"/>
                </a:solidFill>
                <a:latin typeface="Comic Sans MS" pitchFamily="66" charset="0"/>
              </a:rPr>
              <a:t>endline</a:t>
            </a:r>
            <a:r>
              <a:rPr lang="en-GB" altLang="en-US" sz="3000" b="1" dirty="0" smtClean="0">
                <a:solidFill>
                  <a:srgbClr val="006600"/>
                </a:solidFill>
                <a:latin typeface="Comic Sans MS" pitchFamily="66" charset="0"/>
              </a:rPr>
              <a:t> of a </a:t>
            </a:r>
            <a:endParaRPr lang="en-GB" altLang="en-US" sz="3000" b="1" dirty="0" smtClean="0">
              <a:solidFill>
                <a:srgbClr val="006600"/>
              </a:solidFill>
              <a:latin typeface="Comic Sans MS" pitchFamily="66" charset="0"/>
            </a:endParaRPr>
          </a:p>
          <a:p>
            <a:pPr>
              <a:buFont typeface="Monotype Sorts" pitchFamily="2" charset="2"/>
              <a:buNone/>
            </a:pPr>
            <a:r>
              <a:rPr lang="en-GB" altLang="en-US" sz="3000" b="1" dirty="0" smtClean="0">
                <a:solidFill>
                  <a:srgbClr val="006600"/>
                </a:solidFill>
                <a:latin typeface="Comic Sans MS" pitchFamily="66" charset="0"/>
              </a:rPr>
              <a:t>basket </a:t>
            </a:r>
            <a:r>
              <a:rPr lang="en-GB" altLang="en-US" sz="3000" b="1" dirty="0" smtClean="0">
                <a:solidFill>
                  <a:srgbClr val="006600"/>
                </a:solidFill>
                <a:latin typeface="Comic Sans MS" pitchFamily="66" charset="0"/>
              </a:rPr>
              <a:t>ball court.</a:t>
            </a:r>
          </a:p>
          <a:p>
            <a:pPr algn="ctr">
              <a:buFont typeface="Monotype Sorts" pitchFamily="2" charset="2"/>
              <a:buNone/>
            </a:pPr>
            <a:endParaRPr lang="en-GB" altLang="en-US" sz="3000" b="1" dirty="0" smtClean="0">
              <a:solidFill>
                <a:srgbClr val="006600"/>
              </a:solidFill>
              <a:latin typeface="Comic Sans MS" pitchFamily="66" charset="0"/>
            </a:endParaRPr>
          </a:p>
          <a:p>
            <a:pPr algn="ctr">
              <a:buFont typeface="Monotype Sorts" pitchFamily="2" charset="2"/>
              <a:buNone/>
            </a:pPr>
            <a:endParaRPr lang="en-GB" altLang="en-US" sz="3000" b="1" dirty="0" smtClean="0">
              <a:solidFill>
                <a:srgbClr val="006600"/>
              </a:solidFill>
              <a:latin typeface="Comic Sans MS" pitchFamily="66" charset="0"/>
            </a:endParaRPr>
          </a:p>
          <a:p>
            <a:pPr algn="ctr">
              <a:buFont typeface="Monotype Sorts" pitchFamily="2" charset="2"/>
              <a:buNone/>
            </a:pPr>
            <a:endParaRPr lang="en-GB" altLang="en-US" sz="3000" b="1" dirty="0" smtClean="0">
              <a:solidFill>
                <a:srgbClr val="006600"/>
              </a:solidFill>
              <a:latin typeface="Comic Sans MS" pitchFamily="66" charset="0"/>
            </a:endParaRPr>
          </a:p>
          <a:p>
            <a:pPr algn="ctr">
              <a:buFont typeface="Monotype Sorts" pitchFamily="2" charset="2"/>
              <a:buNone/>
            </a:pPr>
            <a:endParaRPr lang="en-GB" altLang="en-US" sz="3000" b="1" dirty="0" smtClean="0">
              <a:solidFill>
                <a:srgbClr val="006600"/>
              </a:solidFill>
              <a:latin typeface="Comic Sans MS" pitchFamily="66" charset="0"/>
            </a:endParaRPr>
          </a:p>
          <a:p>
            <a:pPr algn="ctr">
              <a:buFont typeface="Monotype Sorts" pitchFamily="2" charset="2"/>
              <a:buNone/>
            </a:pPr>
            <a:endParaRPr lang="en-GB" altLang="en-US" sz="6000" b="1" i="1" dirty="0" smtClean="0">
              <a:solidFill>
                <a:srgbClr val="006600"/>
              </a:solidFill>
              <a:latin typeface="Comic Sans MS" pitchFamily="66" charset="0"/>
            </a:endParaRPr>
          </a:p>
          <a:p>
            <a:pPr algn="ctr">
              <a:buFont typeface="Monotype Sorts" pitchFamily="2" charset="2"/>
              <a:buNone/>
            </a:pPr>
            <a:endParaRPr lang="en-GB" altLang="en-US" sz="6000" b="1" i="1" dirty="0" smtClean="0">
              <a:solidFill>
                <a:srgbClr val="006600"/>
              </a:solidFill>
              <a:latin typeface="Comic Sans MS" pitchFamily="66" charset="0"/>
            </a:endParaRPr>
          </a:p>
        </p:txBody>
      </p:sp>
      <p:pic>
        <p:nvPicPr>
          <p:cNvPr id="61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6038" y="3068638"/>
            <a:ext cx="1236662" cy="113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6150" name="Group 12"/>
          <p:cNvGrpSpPr>
            <a:grpSpLocks/>
          </p:cNvGrpSpPr>
          <p:nvPr/>
        </p:nvGrpSpPr>
        <p:grpSpPr bwMode="auto">
          <a:xfrm>
            <a:off x="971550" y="333375"/>
            <a:ext cx="7467600" cy="925513"/>
            <a:chOff x="971550" y="333375"/>
            <a:chExt cx="7467600" cy="926106"/>
          </a:xfrm>
        </p:grpSpPr>
        <p:sp>
          <p:nvSpPr>
            <p:cNvPr id="6151"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61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149"/>
                                        </p:tgtEl>
                                        <p:attrNameLst>
                                          <p:attrName>style.visibility</p:attrName>
                                        </p:attrNameLst>
                                      </p:cBhvr>
                                      <p:to>
                                        <p:strVal val="visible"/>
                                      </p:to>
                                    </p:set>
                                    <p:anim calcmode="lin" valueType="num">
                                      <p:cBhvr additive="base">
                                        <p:cTn id="15" dur="500" fill="hold"/>
                                        <p:tgtEl>
                                          <p:spTgt spid="6149"/>
                                        </p:tgtEl>
                                        <p:attrNameLst>
                                          <p:attrName>ppt_x</p:attrName>
                                        </p:attrNameLst>
                                      </p:cBhvr>
                                      <p:tavLst>
                                        <p:tav tm="0">
                                          <p:val>
                                            <p:strVal val="#ppt_x"/>
                                          </p:val>
                                        </p:tav>
                                        <p:tav tm="100000">
                                          <p:val>
                                            <p:strVal val="#ppt_x"/>
                                          </p:val>
                                        </p:tav>
                                      </p:tavLst>
                                    </p:anim>
                                    <p:anim calcmode="lin" valueType="num">
                                      <p:cBhvr additive="base">
                                        <p:cTn id="16"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4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1"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7172"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There he is Michael from the RHCP:</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717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717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5113" y="4365625"/>
            <a:ext cx="280987" cy="25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7176" name="Group 14"/>
          <p:cNvGrpSpPr>
            <a:grpSpLocks/>
          </p:cNvGrpSpPr>
          <p:nvPr/>
        </p:nvGrpSpPr>
        <p:grpSpPr bwMode="auto">
          <a:xfrm>
            <a:off x="971550" y="333375"/>
            <a:ext cx="7467600" cy="925513"/>
            <a:chOff x="971550" y="333375"/>
            <a:chExt cx="7467600" cy="926106"/>
          </a:xfrm>
        </p:grpSpPr>
        <p:sp>
          <p:nvSpPr>
            <p:cNvPr id="7177"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717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5"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He jumped half the length of the court:</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819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2" name="Group 1"/>
          <p:cNvGrpSpPr/>
          <p:nvPr/>
        </p:nvGrpSpPr>
        <p:grpSpPr>
          <a:xfrm>
            <a:off x="-314325" y="2565400"/>
            <a:ext cx="9458325" cy="3048000"/>
            <a:chOff x="-314325" y="2565400"/>
            <a:chExt cx="9458325" cy="3048000"/>
          </a:xfrm>
        </p:grpSpPr>
        <p:pic>
          <p:nvPicPr>
            <p:cNvPr id="81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819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4063" y="4364038"/>
              <a:ext cx="282575"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11" name="Rectangle 3074"/>
          <p:cNvSpPr txBox="1">
            <a:spLocks noChangeArrowheads="1"/>
          </p:cNvSpPr>
          <p:nvPr/>
        </p:nvSpPr>
        <p:spPr bwMode="auto">
          <a:xfrm>
            <a:off x="1331913" y="5877272"/>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He has half the court left… what is a half of a </a:t>
            </a:r>
            <a:endParaRPr lang="en-GB" altLang="en-US" sz="2500" b="1" kern="0" dirty="0" smtClean="0">
              <a:solidFill>
                <a:srgbClr val="006600"/>
              </a:solidFill>
              <a:latin typeface="Comic Sans MS" pitchFamily="66" charset="0"/>
            </a:endParaRPr>
          </a:p>
          <a:p>
            <a:pPr>
              <a:buFont typeface="Monotype Sorts" pitchFamily="2" charset="2"/>
              <a:buNone/>
              <a:defRPr/>
            </a:pPr>
            <a:r>
              <a:rPr lang="en-GB" altLang="en-US" sz="2500" b="1" kern="0" dirty="0" smtClean="0">
                <a:solidFill>
                  <a:srgbClr val="006600"/>
                </a:solidFill>
                <a:latin typeface="Comic Sans MS" pitchFamily="66" charset="0"/>
              </a:rPr>
              <a:t>half</a:t>
            </a:r>
            <a:r>
              <a:rPr lang="en-GB" altLang="en-US" sz="2500" b="1" kern="0" dirty="0" smtClean="0">
                <a:solidFill>
                  <a:srgbClr val="006600"/>
                </a:solidFill>
                <a:latin typeface="Comic Sans MS" pitchFamily="66" charset="0"/>
              </a:rPr>
              <a:t>?</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grpSp>
        <p:nvGrpSpPr>
          <p:cNvPr id="8201" name="Group 11"/>
          <p:cNvGrpSpPr>
            <a:grpSpLocks/>
          </p:cNvGrpSpPr>
          <p:nvPr/>
        </p:nvGrpSpPr>
        <p:grpSpPr bwMode="auto">
          <a:xfrm>
            <a:off x="971550" y="333375"/>
            <a:ext cx="7467600" cy="925513"/>
            <a:chOff x="971550" y="333375"/>
            <a:chExt cx="7467600" cy="926106"/>
          </a:xfrm>
        </p:grpSpPr>
        <p:sp>
          <p:nvSpPr>
            <p:cNvPr id="8202"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820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9220" name="Text Box 4"/>
          <p:cNvSpPr txBox="1">
            <a:spLocks noChangeArrowheads="1"/>
          </p:cNvSpPr>
          <p:nvPr/>
        </p:nvSpPr>
        <p:spPr bwMode="auto">
          <a:xfrm>
            <a:off x="971550" y="333375"/>
            <a:ext cx="74676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sp>
        <p:nvSpPr>
          <p:cNvPr id="9221"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That is right. He now jumps quarter the length:</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92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922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 y="2563813"/>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922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0338" y="4365625"/>
            <a:ext cx="280987" cy="25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1" name="Rectangle 3074"/>
          <p:cNvSpPr txBox="1">
            <a:spLocks noChangeArrowheads="1"/>
          </p:cNvSpPr>
          <p:nvPr/>
        </p:nvSpPr>
        <p:spPr bwMode="auto">
          <a:xfrm>
            <a:off x="971550" y="5877272"/>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He has a quarter of the court left and will </a:t>
            </a:r>
            <a:endParaRPr lang="en-GB" altLang="en-US" sz="2500" b="1" kern="0" dirty="0" smtClean="0">
              <a:solidFill>
                <a:srgbClr val="006600"/>
              </a:solidFill>
              <a:latin typeface="Comic Sans MS" pitchFamily="66" charset="0"/>
            </a:endParaRPr>
          </a:p>
          <a:p>
            <a:pPr>
              <a:buFont typeface="Monotype Sorts" pitchFamily="2" charset="2"/>
              <a:buNone/>
              <a:defRPr/>
            </a:pPr>
            <a:r>
              <a:rPr lang="en-GB" altLang="en-US" sz="2500" b="1" kern="0" dirty="0" smtClean="0">
                <a:solidFill>
                  <a:srgbClr val="006600"/>
                </a:solidFill>
                <a:latin typeface="Comic Sans MS" pitchFamily="66" charset="0"/>
              </a:rPr>
              <a:t>jump </a:t>
            </a:r>
            <a:r>
              <a:rPr lang="en-GB" altLang="en-US" sz="2500" b="1" kern="0" dirty="0" smtClean="0">
                <a:solidFill>
                  <a:srgbClr val="006600"/>
                </a:solidFill>
                <a:latin typeface="Comic Sans MS" pitchFamily="66" charset="0"/>
              </a:rPr>
              <a:t>half-way to the end again…</a:t>
            </a:r>
            <a:endParaRPr lang="en-GB" altLang="en-US" sz="6000" b="1" i="1" kern="0" dirty="0" smtClean="0">
              <a:solidFill>
                <a:srgbClr val="006600"/>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0244"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He’s getting there! An eighth of the way to go!</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024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024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7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024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613" y="4375150"/>
            <a:ext cx="280987"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10249" name="Group 10"/>
          <p:cNvGrpSpPr>
            <a:grpSpLocks/>
          </p:cNvGrpSpPr>
          <p:nvPr/>
        </p:nvGrpSpPr>
        <p:grpSpPr bwMode="auto">
          <a:xfrm>
            <a:off x="971550" y="333375"/>
            <a:ext cx="7467600" cy="925513"/>
            <a:chOff x="971550" y="333375"/>
            <a:chExt cx="7467600" cy="926106"/>
          </a:xfrm>
        </p:grpSpPr>
        <p:sp>
          <p:nvSpPr>
            <p:cNvPr id="10250"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025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7"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Will he ever get there, he is slowing up!</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12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12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12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127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7813" y="4365625"/>
            <a:ext cx="280987" cy="25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11273" name="Group 10"/>
          <p:cNvGrpSpPr>
            <a:grpSpLocks/>
          </p:cNvGrpSpPr>
          <p:nvPr/>
        </p:nvGrpSpPr>
        <p:grpSpPr bwMode="auto">
          <a:xfrm>
            <a:off x="971550" y="333375"/>
            <a:ext cx="7467600" cy="925513"/>
            <a:chOff x="971550" y="333375"/>
            <a:chExt cx="7467600" cy="926106"/>
          </a:xfrm>
        </p:grpSpPr>
        <p:sp>
          <p:nvSpPr>
            <p:cNvPr id="11274"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12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91"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2292"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Five jumps and he is close but not there!</a:t>
            </a:r>
            <a:endParaRPr lang="en-GB" altLang="en-US" sz="6000" b="1" i="1" kern="0" dirty="0" smtClean="0">
              <a:solidFill>
                <a:srgbClr val="006600"/>
              </a:solidFill>
              <a:latin typeface="Comic Sans MS" pitchFamily="66" charset="0"/>
            </a:endParaRPr>
          </a:p>
        </p:txBody>
      </p:sp>
      <p:pic>
        <p:nvPicPr>
          <p:cNvPr id="1229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229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229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1913" y="4341813"/>
            <a:ext cx="280987"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12297" name="Group 10"/>
          <p:cNvGrpSpPr>
            <a:grpSpLocks/>
          </p:cNvGrpSpPr>
          <p:nvPr/>
        </p:nvGrpSpPr>
        <p:grpSpPr bwMode="auto">
          <a:xfrm>
            <a:off x="971550" y="333375"/>
            <a:ext cx="7467600" cy="925513"/>
            <a:chOff x="971550" y="333375"/>
            <a:chExt cx="7467600" cy="926106"/>
          </a:xfrm>
        </p:grpSpPr>
        <p:sp>
          <p:nvSpPr>
            <p:cNvPr id="12298"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229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5"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3316"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…but he is getting closer all the time!</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33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33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925" y="2565400"/>
            <a:ext cx="94583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0" name="Rectangle 3074"/>
          <p:cNvSpPr txBox="1">
            <a:spLocks noChangeArrowheads="1"/>
          </p:cNvSpPr>
          <p:nvPr/>
        </p:nvSpPr>
        <p:spPr bwMode="auto">
          <a:xfrm>
            <a:off x="1363663" y="5989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Let us say the length of the court is one</a:t>
            </a: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332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2375" y="4364038"/>
            <a:ext cx="280988"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13322" name="Group 11"/>
          <p:cNvGrpSpPr>
            <a:grpSpLocks/>
          </p:cNvGrpSpPr>
          <p:nvPr/>
        </p:nvGrpSpPr>
        <p:grpSpPr bwMode="auto">
          <a:xfrm>
            <a:off x="971550" y="333375"/>
            <a:ext cx="7467600" cy="925513"/>
            <a:chOff x="971550" y="333375"/>
            <a:chExt cx="7467600" cy="926106"/>
          </a:xfrm>
        </p:grpSpPr>
        <p:sp>
          <p:nvSpPr>
            <p:cNvPr id="13323"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332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39"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endParaRPr lang="en-GB" altLang="en-US" sz="2500" b="1" kern="0" dirty="0" smtClean="0">
              <a:solidFill>
                <a:srgbClr val="006600"/>
              </a:solidFill>
              <a:latin typeface="Comic Sans MS" pitchFamily="66" charset="0"/>
            </a:endParaRP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43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025" y="1763713"/>
            <a:ext cx="7226300" cy="232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0" name="Rectangle 3074"/>
          <p:cNvSpPr txBox="1">
            <a:spLocks noChangeArrowheads="1"/>
          </p:cNvSpPr>
          <p:nvPr/>
        </p:nvSpPr>
        <p:spPr bwMode="auto">
          <a:xfrm>
            <a:off x="1022350" y="4365625"/>
            <a:ext cx="7708900" cy="23034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r>
              <a:rPr lang="en-GB" altLang="en-US" sz="2500" b="1" kern="0" dirty="0" smtClean="0">
                <a:solidFill>
                  <a:srgbClr val="006600"/>
                </a:solidFill>
                <a:latin typeface="Comic Sans MS" pitchFamily="66" charset="0"/>
              </a:rPr>
              <a:t>How far has the flea jumped after one jump…</a:t>
            </a:r>
          </a:p>
          <a:p>
            <a:pPr>
              <a:buFont typeface="Monotype Sorts" pitchFamily="2" charset="2"/>
              <a:buNone/>
              <a:defRPr/>
            </a:pPr>
            <a:r>
              <a:rPr lang="en-GB" altLang="en-US" sz="2500" b="1" kern="0" dirty="0" smtClean="0">
                <a:solidFill>
                  <a:srgbClr val="006600"/>
                </a:solidFill>
                <a:latin typeface="Comic Sans MS" pitchFamily="66" charset="0"/>
              </a:rPr>
              <a:t>How far after two jumps…</a:t>
            </a:r>
          </a:p>
          <a:p>
            <a:pPr>
              <a:buFont typeface="Monotype Sorts" pitchFamily="2" charset="2"/>
              <a:buNone/>
              <a:defRPr/>
            </a:pPr>
            <a:r>
              <a:rPr lang="en-GB" altLang="en-US" sz="2500" b="1" kern="0" dirty="0" smtClean="0">
                <a:solidFill>
                  <a:srgbClr val="006600"/>
                </a:solidFill>
                <a:latin typeface="Comic Sans MS" pitchFamily="66" charset="0"/>
              </a:rPr>
              <a:t>How far after three jumps…</a:t>
            </a:r>
          </a:p>
          <a:p>
            <a:pPr>
              <a:buFont typeface="Monotype Sorts" pitchFamily="2" charset="2"/>
              <a:buNone/>
              <a:defRPr/>
            </a:pPr>
            <a:r>
              <a:rPr lang="en-GB" altLang="en-US" sz="2500" b="1" kern="0" dirty="0" smtClean="0">
                <a:solidFill>
                  <a:srgbClr val="006600"/>
                </a:solidFill>
                <a:latin typeface="Comic Sans MS" pitchFamily="66" charset="0"/>
              </a:rPr>
              <a:t>What are these numbers getting closer to?</a:t>
            </a:r>
          </a:p>
          <a:p>
            <a:pPr>
              <a:buFont typeface="Monotype Sorts" pitchFamily="2" charset="2"/>
              <a:buNone/>
              <a:defRPr/>
            </a:pPr>
            <a:r>
              <a:rPr lang="en-GB" altLang="en-US" sz="2500" b="1" kern="0" dirty="0" smtClean="0">
                <a:solidFill>
                  <a:srgbClr val="006600"/>
                </a:solidFill>
                <a:latin typeface="Comic Sans MS" pitchFamily="66" charset="0"/>
              </a:rPr>
              <a:t>What are they never bigger than?</a:t>
            </a:r>
            <a:endParaRPr lang="en-GB" altLang="en-US" sz="2500" b="1" kern="0" dirty="0">
              <a:solidFill>
                <a:srgbClr val="006600"/>
              </a:solidFill>
              <a:latin typeface="Comic Sans MS" pitchFamily="66" charset="0"/>
            </a:endParaRP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grpSp>
        <p:nvGrpSpPr>
          <p:cNvPr id="14343" name="Group 10"/>
          <p:cNvGrpSpPr>
            <a:grpSpLocks/>
          </p:cNvGrpSpPr>
          <p:nvPr/>
        </p:nvGrpSpPr>
        <p:grpSpPr bwMode="auto">
          <a:xfrm>
            <a:off x="971550" y="333375"/>
            <a:ext cx="7467600" cy="925513"/>
            <a:chOff x="971550" y="333375"/>
            <a:chExt cx="7467600" cy="926106"/>
          </a:xfrm>
        </p:grpSpPr>
        <p:sp>
          <p:nvSpPr>
            <p:cNvPr id="14344"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434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5364" name="Rectangle 3074"/>
          <p:cNvSpPr>
            <a:spLocks noChangeArrowheads="1"/>
          </p:cNvSpPr>
          <p:nvPr>
            <p:ph type="body" sz="half" idx="1"/>
          </p:nvPr>
        </p:nvSpPr>
        <p:spPr bwMode="auto">
          <a:xfrm>
            <a:off x="1042988" y="1773238"/>
            <a:ext cx="770890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3000" b="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a:p>
            <a:pPr algn="ctr">
              <a:buFont typeface="Monotype Sorts" pitchFamily="2" charset="2"/>
              <a:buNone/>
            </a:pPr>
            <a:endParaRPr lang="en-GB" altLang="en-US" sz="6000" b="1" i="1" smtClean="0">
              <a:solidFill>
                <a:srgbClr val="006600"/>
              </a:solidFill>
              <a:latin typeface="Comic Sans MS" pitchFamily="66" charset="0"/>
            </a:endParaRPr>
          </a:p>
        </p:txBody>
      </p:sp>
      <p:sp>
        <p:nvSpPr>
          <p:cNvPr id="9" name="Rectangle 3074"/>
          <p:cNvSpPr txBox="1">
            <a:spLocks noChangeArrowheads="1"/>
          </p:cNvSpPr>
          <p:nvPr/>
        </p:nvSpPr>
        <p:spPr bwMode="auto">
          <a:xfrm>
            <a:off x="1195388" y="1925638"/>
            <a:ext cx="77089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defRPr/>
            </a:pPr>
            <a:endParaRPr lang="en-GB" altLang="en-US" sz="2500" b="1" kern="0" dirty="0" smtClean="0">
              <a:solidFill>
                <a:srgbClr val="006600"/>
              </a:solidFill>
              <a:latin typeface="Comic Sans MS" pitchFamily="66" charset="0"/>
            </a:endParaRPr>
          </a:p>
          <a:p>
            <a:pPr algn="ctr">
              <a:buFont typeface="Monotype Sorts" pitchFamily="2" charset="2"/>
              <a:buNone/>
              <a:defRPr/>
            </a:pPr>
            <a:endParaRPr lang="en-GB" altLang="en-US" sz="6000" b="1" i="1" kern="0" dirty="0" smtClean="0">
              <a:solidFill>
                <a:srgbClr val="006600"/>
              </a:solidFill>
              <a:latin typeface="Comic Sans MS" pitchFamily="66" charset="0"/>
            </a:endParaRPr>
          </a:p>
        </p:txBody>
      </p:sp>
      <p:pic>
        <p:nvPicPr>
          <p:cNvPr id="153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025" y="1763713"/>
            <a:ext cx="7226300" cy="232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5367" name="Rectangle 3074"/>
          <p:cNvSpPr txBox="1">
            <a:spLocks noChangeArrowheads="1"/>
          </p:cNvSpPr>
          <p:nvPr/>
        </p:nvSpPr>
        <p:spPr bwMode="auto">
          <a:xfrm>
            <a:off x="1022350" y="4365625"/>
            <a:ext cx="7708900" cy="2303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76" tIns="44445" rIns="90476" bIns="44445"/>
          <a:lstStyle>
            <a:lvl1pPr marL="342900" indent="-342900">
              <a:defRPr sz="2400">
                <a:solidFill>
                  <a:schemeClr val="tx1"/>
                </a:solidFill>
                <a:latin typeface="Times New Roman" pitchFamily="18" charset="0"/>
              </a:defRPr>
            </a:lvl1pPr>
            <a:lvl2pPr marL="741363" indent="-284163">
              <a:defRPr sz="2400">
                <a:solidFill>
                  <a:schemeClr val="tx1"/>
                </a:solidFill>
                <a:latin typeface="Times New Roman" pitchFamily="18" charset="0"/>
              </a:defRPr>
            </a:lvl2pPr>
            <a:lvl3pPr marL="1141413" indent="-227013">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5813" indent="-227013">
              <a:defRPr sz="2400">
                <a:solidFill>
                  <a:schemeClr val="tx1"/>
                </a:solidFill>
                <a:latin typeface="Times New Roman" pitchFamily="18" charset="0"/>
              </a:defRPr>
            </a:lvl5pPr>
            <a:lvl6pPr marL="2513013" indent="-227013" eaLnBrk="0" fontAlgn="base" hangingPunct="0">
              <a:spcBef>
                <a:spcPct val="0"/>
              </a:spcBef>
              <a:spcAft>
                <a:spcPct val="0"/>
              </a:spcAft>
              <a:defRPr sz="2400">
                <a:solidFill>
                  <a:schemeClr val="tx1"/>
                </a:solidFill>
                <a:latin typeface="Times New Roman" pitchFamily="18" charset="0"/>
              </a:defRPr>
            </a:lvl6pPr>
            <a:lvl7pPr marL="2970213" indent="-227013" eaLnBrk="0" fontAlgn="base" hangingPunct="0">
              <a:spcBef>
                <a:spcPct val="0"/>
              </a:spcBef>
              <a:spcAft>
                <a:spcPct val="0"/>
              </a:spcAft>
              <a:defRPr sz="2400">
                <a:solidFill>
                  <a:schemeClr val="tx1"/>
                </a:solidFill>
                <a:latin typeface="Times New Roman" pitchFamily="18" charset="0"/>
              </a:defRPr>
            </a:lvl7pPr>
            <a:lvl8pPr marL="3427413" indent="-227013" eaLnBrk="0" fontAlgn="base" hangingPunct="0">
              <a:spcBef>
                <a:spcPct val="0"/>
              </a:spcBef>
              <a:spcAft>
                <a:spcPct val="0"/>
              </a:spcAft>
              <a:defRPr sz="2400">
                <a:solidFill>
                  <a:schemeClr val="tx1"/>
                </a:solidFill>
                <a:latin typeface="Times New Roman" pitchFamily="18" charset="0"/>
              </a:defRPr>
            </a:lvl8pPr>
            <a:lvl9pPr marL="3884613" indent="-227013"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tx2"/>
              </a:buClr>
              <a:buSzPct val="75000"/>
              <a:buFont typeface="Monotype Sorts" pitchFamily="2" charset="2"/>
              <a:buNone/>
            </a:pPr>
            <a:r>
              <a:rPr lang="en-GB" altLang="en-US" sz="2500" b="1" dirty="0">
                <a:solidFill>
                  <a:srgbClr val="006600"/>
                </a:solidFill>
                <a:latin typeface="Comic Sans MS" pitchFamily="66" charset="0"/>
              </a:rPr>
              <a:t>This shows that the following sum gets closer </a:t>
            </a:r>
            <a:endParaRPr lang="en-GB" altLang="en-US" sz="2500" b="1" dirty="0" smtClean="0">
              <a:solidFill>
                <a:srgbClr val="006600"/>
              </a:solidFill>
              <a:latin typeface="Comic Sans MS" pitchFamily="66" charset="0"/>
            </a:endParaRPr>
          </a:p>
          <a:p>
            <a:pPr>
              <a:spcBef>
                <a:spcPct val="20000"/>
              </a:spcBef>
              <a:buClr>
                <a:schemeClr val="tx2"/>
              </a:buClr>
              <a:buSzPct val="75000"/>
              <a:buFont typeface="Monotype Sorts" pitchFamily="2" charset="2"/>
              <a:buNone/>
            </a:pPr>
            <a:r>
              <a:rPr lang="en-GB" altLang="en-US" sz="2500" b="1" dirty="0" smtClean="0">
                <a:solidFill>
                  <a:srgbClr val="006600"/>
                </a:solidFill>
                <a:latin typeface="Comic Sans MS" pitchFamily="66" charset="0"/>
              </a:rPr>
              <a:t>and </a:t>
            </a:r>
            <a:r>
              <a:rPr lang="en-GB" altLang="en-US" sz="2500" b="1" dirty="0">
                <a:solidFill>
                  <a:srgbClr val="006600"/>
                </a:solidFill>
                <a:latin typeface="Comic Sans MS" pitchFamily="66" charset="0"/>
              </a:rPr>
              <a:t>closer to one and we say the infinite sum</a:t>
            </a:r>
          </a:p>
          <a:p>
            <a:pPr>
              <a:spcBef>
                <a:spcPct val="20000"/>
              </a:spcBef>
              <a:buClr>
                <a:schemeClr val="tx2"/>
              </a:buClr>
              <a:buSzPct val="75000"/>
              <a:buFont typeface="Monotype Sorts" pitchFamily="2" charset="2"/>
              <a:buNone/>
            </a:pPr>
            <a:endParaRPr lang="en-GB" altLang="en-US" sz="2500" b="1" dirty="0">
              <a:solidFill>
                <a:srgbClr val="006600"/>
              </a:solidFill>
              <a:latin typeface="Comic Sans MS" pitchFamily="66" charset="0"/>
            </a:endParaRPr>
          </a:p>
          <a:p>
            <a:pPr>
              <a:spcBef>
                <a:spcPct val="20000"/>
              </a:spcBef>
              <a:buClr>
                <a:schemeClr val="tx2"/>
              </a:buClr>
              <a:buSzPct val="75000"/>
              <a:buFont typeface="Monotype Sorts" pitchFamily="2" charset="2"/>
              <a:buNone/>
            </a:pPr>
            <a:endParaRPr lang="en-GB" altLang="en-US" sz="2500" b="1" dirty="0">
              <a:solidFill>
                <a:srgbClr val="006600"/>
              </a:solidFill>
              <a:latin typeface="Comic Sans MS" pitchFamily="66" charset="0"/>
            </a:endParaRPr>
          </a:p>
          <a:p>
            <a:pPr>
              <a:spcBef>
                <a:spcPct val="20000"/>
              </a:spcBef>
              <a:buClr>
                <a:schemeClr val="tx2"/>
              </a:buClr>
              <a:buSzPct val="75000"/>
              <a:buFont typeface="Monotype Sorts" pitchFamily="2" charset="2"/>
              <a:buNone/>
            </a:pPr>
            <a:r>
              <a:rPr lang="en-GB" altLang="en-US" sz="2500" b="1" dirty="0">
                <a:solidFill>
                  <a:srgbClr val="006600"/>
                </a:solidFill>
                <a:latin typeface="Comic Sans MS" pitchFamily="66" charset="0"/>
              </a:rPr>
              <a:t>is equal to one!</a:t>
            </a:r>
          </a:p>
        </p:txBody>
      </p:sp>
      <p:pic>
        <p:nvPicPr>
          <p:cNvPr id="1536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3675" y="5373216"/>
            <a:ext cx="3943350"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nvGrpSpPr>
          <p:cNvPr id="15369" name="Group 11"/>
          <p:cNvGrpSpPr>
            <a:grpSpLocks/>
          </p:cNvGrpSpPr>
          <p:nvPr/>
        </p:nvGrpSpPr>
        <p:grpSpPr bwMode="auto">
          <a:xfrm>
            <a:off x="971550" y="333375"/>
            <a:ext cx="7467600" cy="925513"/>
            <a:chOff x="971550" y="333375"/>
            <a:chExt cx="7467600" cy="926106"/>
          </a:xfrm>
        </p:grpSpPr>
        <p:sp>
          <p:nvSpPr>
            <p:cNvPr id="15370"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1:</a:t>
              </a:r>
              <a:endParaRPr lang="en-GB" altLang="en-US" sz="3800">
                <a:solidFill>
                  <a:srgbClr val="003399"/>
                </a:solidFill>
              </a:endParaRPr>
            </a:p>
          </p:txBody>
        </p:sp>
        <p:pic>
          <p:nvPicPr>
            <p:cNvPr id="153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368"/>
                                        </p:tgtEl>
                                        <p:attrNameLst>
                                          <p:attrName>style.visibility</p:attrName>
                                        </p:attrNameLst>
                                      </p:cBhvr>
                                      <p:to>
                                        <p:strVal val="visible"/>
                                      </p:to>
                                    </p:set>
                                    <p:animEffect transition="in" filter="fade">
                                      <p:cBhvr>
                                        <p:cTn id="15"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6388" name="Text Box 4"/>
          <p:cNvSpPr txBox="1">
            <a:spLocks noChangeArrowheads="1"/>
          </p:cNvSpPr>
          <p:nvPr/>
        </p:nvSpPr>
        <p:spPr bwMode="auto">
          <a:xfrm>
            <a:off x="971550" y="333375"/>
            <a:ext cx="7467600"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1638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525" y="1773238"/>
            <a:ext cx="63436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additive="base">
                                        <p:cTn id="7" dur="500" fill="hold"/>
                                        <p:tgtEl>
                                          <p:spTgt spid="16389"/>
                                        </p:tgtEl>
                                        <p:attrNameLst>
                                          <p:attrName>ppt_x</p:attrName>
                                        </p:attrNameLst>
                                      </p:cBhvr>
                                      <p:tavLst>
                                        <p:tav tm="0">
                                          <p:val>
                                            <p:strVal val="#ppt_x"/>
                                          </p:val>
                                        </p:tav>
                                        <p:tav tm="100000">
                                          <p:val>
                                            <p:strVal val="#ppt_x"/>
                                          </p:val>
                                        </p:tav>
                                      </p:tavLst>
                                    </p:anim>
                                    <p:anim calcmode="lin" valueType="num">
                                      <p:cBhvr additive="base">
                                        <p:cTn id="8" dur="500" fill="hold"/>
                                        <p:tgtEl>
                                          <p:spTgt spid="163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1"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7412"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This is </a:t>
            </a:r>
            <a:r>
              <a:rPr lang="en-GB" altLang="en-US" sz="2500" b="1" i="1" dirty="0" smtClean="0">
                <a:solidFill>
                  <a:srgbClr val="006600"/>
                </a:solidFill>
                <a:latin typeface="Comic Sans MS" pitchFamily="66" charset="0"/>
              </a:rPr>
              <a:t>has </a:t>
            </a:r>
            <a:r>
              <a:rPr lang="en-GB" altLang="en-US" sz="2500" b="1" dirty="0" smtClean="0">
                <a:solidFill>
                  <a:srgbClr val="006600"/>
                </a:solidFill>
                <a:latin typeface="Comic Sans MS" pitchFamily="66" charset="0"/>
              </a:rPr>
              <a:t>to be impossible?!</a:t>
            </a:r>
          </a:p>
          <a:p>
            <a:pPr>
              <a:buFont typeface="Monotype Sorts" pitchFamily="2" charset="2"/>
              <a:buNone/>
            </a:pPr>
            <a:endParaRPr lang="en-GB" altLang="en-US" sz="2500" b="1" i="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Let us list the counting numbers and</a:t>
            </a:r>
          </a:p>
          <a:p>
            <a:pPr>
              <a:buFont typeface="Monotype Sorts" pitchFamily="2" charset="2"/>
              <a:buNone/>
            </a:pPr>
            <a:r>
              <a:rPr lang="en-GB" altLang="en-US" sz="2500" b="1" dirty="0" smtClean="0">
                <a:solidFill>
                  <a:srgbClr val="006600"/>
                </a:solidFill>
                <a:latin typeface="Comic Sans MS" pitchFamily="66" charset="0"/>
              </a:rPr>
              <a:t>the square numbers:</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1,2,3,4,5,6,7,8,9,10,…</a:t>
            </a:r>
          </a:p>
          <a:p>
            <a:pPr>
              <a:buFont typeface="Monotype Sorts" pitchFamily="2" charset="2"/>
              <a:buNone/>
            </a:pPr>
            <a:r>
              <a:rPr lang="en-GB" altLang="en-US" sz="2500" b="1" dirty="0" smtClean="0">
                <a:solidFill>
                  <a:srgbClr val="006600"/>
                </a:solidFill>
                <a:latin typeface="Comic Sans MS" pitchFamily="66" charset="0"/>
              </a:rPr>
              <a:t>1,4,9,16,25,36,49,…</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There are </a:t>
            </a:r>
            <a:r>
              <a:rPr lang="en-GB" altLang="en-US" sz="2500" b="1" i="1" dirty="0" smtClean="0">
                <a:solidFill>
                  <a:srgbClr val="006600"/>
                </a:solidFill>
                <a:latin typeface="Comic Sans MS" pitchFamily="66" charset="0"/>
              </a:rPr>
              <a:t>ten </a:t>
            </a:r>
            <a:r>
              <a:rPr lang="en-GB" altLang="en-US" sz="2500" b="1" dirty="0" smtClean="0">
                <a:solidFill>
                  <a:srgbClr val="006600"/>
                </a:solidFill>
                <a:latin typeface="Comic Sans MS" pitchFamily="66" charset="0"/>
              </a:rPr>
              <a:t>counting numbers</a:t>
            </a:r>
          </a:p>
          <a:p>
            <a:pPr>
              <a:buFont typeface="Monotype Sorts" pitchFamily="2" charset="2"/>
              <a:buNone/>
            </a:pPr>
            <a:r>
              <a:rPr lang="en-GB" altLang="en-US" sz="2500" b="1" dirty="0" smtClean="0">
                <a:solidFill>
                  <a:srgbClr val="006600"/>
                </a:solidFill>
                <a:latin typeface="Comic Sans MS" pitchFamily="66" charset="0"/>
              </a:rPr>
              <a:t>between 1 and 10 and only three </a:t>
            </a:r>
          </a:p>
          <a:p>
            <a:pPr>
              <a:buFont typeface="Monotype Sorts" pitchFamily="2" charset="2"/>
              <a:buNone/>
            </a:pPr>
            <a:r>
              <a:rPr lang="en-GB" altLang="en-US" sz="2500" b="1" dirty="0" smtClean="0">
                <a:solidFill>
                  <a:srgbClr val="006600"/>
                </a:solidFill>
                <a:latin typeface="Comic Sans MS" pitchFamily="66" charset="0"/>
              </a:rPr>
              <a:t>squares!</a:t>
            </a: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17413" name="Group 1"/>
          <p:cNvGrpSpPr>
            <a:grpSpLocks/>
          </p:cNvGrpSpPr>
          <p:nvPr/>
        </p:nvGrpSpPr>
        <p:grpSpPr bwMode="auto">
          <a:xfrm>
            <a:off x="971550" y="333375"/>
            <a:ext cx="7467600" cy="925513"/>
            <a:chOff x="971550" y="333375"/>
            <a:chExt cx="7467600" cy="926106"/>
          </a:xfrm>
        </p:grpSpPr>
        <p:grpSp>
          <p:nvGrpSpPr>
            <p:cNvPr id="17414" name="Group 6"/>
            <p:cNvGrpSpPr>
              <a:grpSpLocks/>
            </p:cNvGrpSpPr>
            <p:nvPr/>
          </p:nvGrpSpPr>
          <p:grpSpPr bwMode="auto">
            <a:xfrm>
              <a:off x="971550" y="333375"/>
              <a:ext cx="7467600" cy="926106"/>
              <a:chOff x="971550" y="333375"/>
              <a:chExt cx="7467600" cy="926106"/>
            </a:xfrm>
          </p:grpSpPr>
          <p:sp>
            <p:nvSpPr>
              <p:cNvPr id="17416"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174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41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41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41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41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41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4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5"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8436"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O.K. I have to be in trouble here</a:t>
            </a:r>
          </a:p>
          <a:p>
            <a:pPr>
              <a:buFont typeface="Monotype Sorts" pitchFamily="2" charset="2"/>
              <a:buNone/>
            </a:pPr>
            <a:r>
              <a:rPr lang="en-GB" altLang="en-US" sz="2500" b="1" dirty="0" smtClean="0">
                <a:solidFill>
                  <a:srgbClr val="006600"/>
                </a:solidFill>
                <a:latin typeface="Comic Sans MS" pitchFamily="66" charset="0"/>
              </a:rPr>
              <a:t>right…</a:t>
            </a:r>
          </a:p>
          <a:p>
            <a:pPr>
              <a:buFont typeface="Monotype Sorts" pitchFamily="2" charset="2"/>
              <a:buNone/>
            </a:pPr>
            <a:endParaRPr lang="en-GB" altLang="en-US" sz="2500" b="1" i="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Let us get things straight. What does</a:t>
            </a:r>
          </a:p>
          <a:p>
            <a:pPr>
              <a:buFont typeface="Monotype Sorts" pitchFamily="2" charset="2"/>
              <a:buNone/>
            </a:pPr>
            <a:r>
              <a:rPr lang="en-GB" altLang="en-US" sz="2500" b="1" dirty="0" smtClean="0">
                <a:solidFill>
                  <a:srgbClr val="006600"/>
                </a:solidFill>
                <a:latin typeface="Comic Sans MS" pitchFamily="66" charset="0"/>
              </a:rPr>
              <a:t>it mean to say there four penguins in </a:t>
            </a:r>
          </a:p>
          <a:p>
            <a:pPr>
              <a:buFont typeface="Monotype Sorts" pitchFamily="2" charset="2"/>
              <a:buNone/>
            </a:pPr>
            <a:r>
              <a:rPr lang="en-GB" altLang="en-US" sz="2500" b="1" dirty="0" smtClean="0">
                <a:solidFill>
                  <a:srgbClr val="006600"/>
                </a:solidFill>
                <a:latin typeface="Comic Sans MS" pitchFamily="66" charset="0"/>
              </a:rPr>
              <a:t>this picture:</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18437" name="Group 1"/>
          <p:cNvGrpSpPr>
            <a:grpSpLocks/>
          </p:cNvGrpSpPr>
          <p:nvPr/>
        </p:nvGrpSpPr>
        <p:grpSpPr bwMode="auto">
          <a:xfrm>
            <a:off x="971550" y="333375"/>
            <a:ext cx="7467600" cy="925513"/>
            <a:chOff x="971550" y="333375"/>
            <a:chExt cx="7467600" cy="926106"/>
          </a:xfrm>
        </p:grpSpPr>
        <p:grpSp>
          <p:nvGrpSpPr>
            <p:cNvPr id="18439" name="Group 6"/>
            <p:cNvGrpSpPr>
              <a:grpSpLocks/>
            </p:cNvGrpSpPr>
            <p:nvPr/>
          </p:nvGrpSpPr>
          <p:grpSpPr bwMode="auto">
            <a:xfrm>
              <a:off x="971550" y="333375"/>
              <a:ext cx="7467600" cy="926106"/>
              <a:chOff x="971550" y="333375"/>
              <a:chExt cx="7467600" cy="926106"/>
            </a:xfrm>
          </p:grpSpPr>
          <p:sp>
            <p:nvSpPr>
              <p:cNvPr id="18441"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184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844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8438" name="Picture 4" descr="http://www.corusent.com/Home/images/ImageLibrary/RealImage/2009/8/565528a9-bca2-42d2-a966-724104c20ec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675" y="4492625"/>
            <a:ext cx="2886075"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43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43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5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19460"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What we do is as follows… to have </a:t>
            </a:r>
          </a:p>
          <a:p>
            <a:pPr>
              <a:buFont typeface="Monotype Sorts" pitchFamily="2" charset="2"/>
              <a:buNone/>
            </a:pPr>
            <a:r>
              <a:rPr lang="en-GB" altLang="en-US" sz="2500" b="1" i="1" dirty="0" smtClean="0">
                <a:solidFill>
                  <a:srgbClr val="006600"/>
                </a:solidFill>
                <a:latin typeface="Comic Sans MS" pitchFamily="66" charset="0"/>
              </a:rPr>
              <a:t>four </a:t>
            </a:r>
            <a:r>
              <a:rPr lang="en-GB" altLang="en-US" sz="2500" b="1" dirty="0" smtClean="0">
                <a:solidFill>
                  <a:srgbClr val="006600"/>
                </a:solidFill>
                <a:latin typeface="Comic Sans MS" pitchFamily="66" charset="0"/>
              </a:rPr>
              <a:t>penguins what we mean is that we </a:t>
            </a:r>
          </a:p>
          <a:p>
            <a:pPr>
              <a:buFont typeface="Monotype Sorts" pitchFamily="2" charset="2"/>
              <a:buNone/>
            </a:pPr>
            <a:r>
              <a:rPr lang="en-GB" altLang="en-US" sz="2500" b="1" dirty="0" smtClean="0">
                <a:solidFill>
                  <a:srgbClr val="006600"/>
                </a:solidFill>
                <a:latin typeface="Comic Sans MS" pitchFamily="66" charset="0"/>
              </a:rPr>
              <a:t>can count four… but what we do is say </a:t>
            </a:r>
          </a:p>
          <a:p>
            <a:pPr>
              <a:buFont typeface="Monotype Sorts" pitchFamily="2" charset="2"/>
              <a:buNone/>
            </a:pPr>
            <a:r>
              <a:rPr lang="en-GB" altLang="en-US" sz="2500" b="1" dirty="0" smtClean="0">
                <a:solidFill>
                  <a:srgbClr val="006600"/>
                </a:solidFill>
                <a:latin typeface="Comic Sans MS" pitchFamily="66" charset="0"/>
              </a:rPr>
              <a:t>this one is one, this one is two, this </a:t>
            </a:r>
          </a:p>
          <a:p>
            <a:pPr>
              <a:buFont typeface="Monotype Sorts" pitchFamily="2" charset="2"/>
              <a:buNone/>
            </a:pPr>
            <a:r>
              <a:rPr lang="en-GB" altLang="en-US" sz="2500" b="1" dirty="0" smtClean="0">
                <a:solidFill>
                  <a:srgbClr val="006600"/>
                </a:solidFill>
                <a:latin typeface="Comic Sans MS" pitchFamily="66" charset="0"/>
              </a:rPr>
              <a:t>one is three and this one is four:</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19461" name="Group 1"/>
          <p:cNvGrpSpPr>
            <a:grpSpLocks/>
          </p:cNvGrpSpPr>
          <p:nvPr/>
        </p:nvGrpSpPr>
        <p:grpSpPr bwMode="auto">
          <a:xfrm>
            <a:off x="971550" y="333375"/>
            <a:ext cx="7467600" cy="925513"/>
            <a:chOff x="971550" y="333375"/>
            <a:chExt cx="7467600" cy="926106"/>
          </a:xfrm>
        </p:grpSpPr>
        <p:grpSp>
          <p:nvGrpSpPr>
            <p:cNvPr id="19463" name="Group 6"/>
            <p:cNvGrpSpPr>
              <a:grpSpLocks/>
            </p:cNvGrpSpPr>
            <p:nvPr/>
          </p:nvGrpSpPr>
          <p:grpSpPr bwMode="auto">
            <a:xfrm>
              <a:off x="971550" y="333375"/>
              <a:ext cx="7467600" cy="926106"/>
              <a:chOff x="971550" y="333375"/>
              <a:chExt cx="7467600" cy="926106"/>
            </a:xfrm>
          </p:grpSpPr>
          <p:sp>
            <p:nvSpPr>
              <p:cNvPr id="19465"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1946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946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94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4095750"/>
            <a:ext cx="6475413" cy="286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0484"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These red lines that go from one </a:t>
            </a:r>
          </a:p>
          <a:p>
            <a:pPr>
              <a:buFont typeface="Monotype Sorts" pitchFamily="2" charset="2"/>
              <a:buNone/>
            </a:pPr>
            <a:r>
              <a:rPr lang="en-GB" altLang="en-US" sz="2500" b="1" dirty="0" smtClean="0">
                <a:solidFill>
                  <a:srgbClr val="006600"/>
                </a:solidFill>
                <a:latin typeface="Comic Sans MS" pitchFamily="66" charset="0"/>
              </a:rPr>
              <a:t>collection of things to another are</a:t>
            </a:r>
          </a:p>
          <a:p>
            <a:pPr>
              <a:buFont typeface="Monotype Sorts" pitchFamily="2" charset="2"/>
              <a:buNone/>
            </a:pPr>
            <a:r>
              <a:rPr lang="en-GB" altLang="en-US" sz="2500" b="1" dirty="0" smtClean="0">
                <a:solidFill>
                  <a:srgbClr val="006600"/>
                </a:solidFill>
                <a:latin typeface="Comic Sans MS" pitchFamily="66" charset="0"/>
              </a:rPr>
              <a:t>called a </a:t>
            </a:r>
            <a:r>
              <a:rPr lang="en-GB" altLang="en-US" sz="2500" b="1" i="1" dirty="0" smtClean="0">
                <a:solidFill>
                  <a:srgbClr val="006600"/>
                </a:solidFill>
                <a:latin typeface="Comic Sans MS" pitchFamily="66" charset="0"/>
              </a:rPr>
              <a:t>map…</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0485" name="Group 1"/>
          <p:cNvGrpSpPr>
            <a:grpSpLocks/>
          </p:cNvGrpSpPr>
          <p:nvPr/>
        </p:nvGrpSpPr>
        <p:grpSpPr bwMode="auto">
          <a:xfrm>
            <a:off x="971550" y="333375"/>
            <a:ext cx="7467600" cy="925513"/>
            <a:chOff x="971550" y="333375"/>
            <a:chExt cx="7467600" cy="926106"/>
          </a:xfrm>
        </p:grpSpPr>
        <p:grpSp>
          <p:nvGrpSpPr>
            <p:cNvPr id="20487" name="Group 6"/>
            <p:cNvGrpSpPr>
              <a:grpSpLocks/>
            </p:cNvGrpSpPr>
            <p:nvPr/>
          </p:nvGrpSpPr>
          <p:grpSpPr bwMode="auto">
            <a:xfrm>
              <a:off x="971550" y="333375"/>
              <a:ext cx="7467600" cy="926106"/>
              <a:chOff x="971550" y="333375"/>
              <a:chExt cx="7467600" cy="926106"/>
            </a:xfrm>
          </p:grpSpPr>
          <p:sp>
            <p:nvSpPr>
              <p:cNvPr id="20489"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049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048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048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4095750"/>
            <a:ext cx="6475413" cy="286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150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We could have put </a:t>
            </a:r>
          </a:p>
          <a:p>
            <a:pPr>
              <a:buFont typeface="Monotype Sorts" pitchFamily="2" charset="2"/>
              <a:buNone/>
            </a:pPr>
            <a:r>
              <a:rPr lang="en-GB" altLang="en-US" sz="2500" b="1" dirty="0" smtClean="0">
                <a:solidFill>
                  <a:srgbClr val="006600"/>
                </a:solidFill>
                <a:latin typeface="Comic Sans MS" pitchFamily="66" charset="0"/>
              </a:rPr>
              <a:t>arrows but we actually</a:t>
            </a:r>
          </a:p>
          <a:p>
            <a:pPr>
              <a:buFont typeface="Monotype Sorts" pitchFamily="2" charset="2"/>
              <a:buNone/>
            </a:pPr>
            <a:r>
              <a:rPr lang="en-GB" altLang="en-US" sz="2500" b="1" dirty="0" smtClean="0">
                <a:solidFill>
                  <a:srgbClr val="006600"/>
                </a:solidFill>
                <a:latin typeface="Comic Sans MS" pitchFamily="66" charset="0"/>
              </a:rPr>
              <a:t>don’t want that… we </a:t>
            </a:r>
          </a:p>
          <a:p>
            <a:pPr>
              <a:buFont typeface="Monotype Sorts" pitchFamily="2" charset="2"/>
              <a:buNone/>
            </a:pPr>
            <a:r>
              <a:rPr lang="en-GB" altLang="en-US" sz="2500" b="1" dirty="0" smtClean="0">
                <a:solidFill>
                  <a:srgbClr val="006600"/>
                </a:solidFill>
                <a:latin typeface="Comic Sans MS" pitchFamily="66" charset="0"/>
              </a:rPr>
              <a:t>want the arrows to go </a:t>
            </a:r>
          </a:p>
          <a:p>
            <a:pPr>
              <a:buFont typeface="Monotype Sorts" pitchFamily="2" charset="2"/>
              <a:buNone/>
            </a:pPr>
            <a:r>
              <a:rPr lang="en-GB" altLang="en-US" sz="2500" b="1" dirty="0" smtClean="0">
                <a:solidFill>
                  <a:srgbClr val="006600"/>
                </a:solidFill>
                <a:latin typeface="Comic Sans MS" pitchFamily="66" charset="0"/>
              </a:rPr>
              <a:t>both ways. </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Let us call arrows that go between two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collections </a:t>
            </a:r>
            <a:r>
              <a:rPr lang="en-GB" altLang="en-US" sz="2500" b="1" dirty="0" smtClean="0">
                <a:solidFill>
                  <a:srgbClr val="006600"/>
                </a:solidFill>
                <a:latin typeface="Comic Sans MS" pitchFamily="66" charset="0"/>
              </a:rPr>
              <a:t>like this a </a:t>
            </a:r>
            <a:r>
              <a:rPr lang="en-GB" altLang="en-US" sz="2500" b="1" i="1" dirty="0" smtClean="0">
                <a:solidFill>
                  <a:srgbClr val="006600"/>
                </a:solidFill>
                <a:latin typeface="Comic Sans MS" pitchFamily="66" charset="0"/>
              </a:rPr>
              <a:t>perfect </a:t>
            </a:r>
            <a:endParaRPr lang="en-GB" altLang="en-US" sz="2500" b="1" i="1" dirty="0" smtClean="0">
              <a:solidFill>
                <a:srgbClr val="006600"/>
              </a:solidFill>
              <a:latin typeface="Comic Sans MS" pitchFamily="66" charset="0"/>
            </a:endParaRPr>
          </a:p>
          <a:p>
            <a:pPr>
              <a:buFont typeface="Monotype Sorts" pitchFamily="2" charset="2"/>
              <a:buNone/>
            </a:pPr>
            <a:r>
              <a:rPr lang="en-GB" altLang="en-US" sz="2500" b="1" i="1" dirty="0" smtClean="0">
                <a:solidFill>
                  <a:srgbClr val="006600"/>
                </a:solidFill>
                <a:latin typeface="Comic Sans MS" pitchFamily="66" charset="0"/>
              </a:rPr>
              <a:t>matching</a:t>
            </a:r>
            <a:r>
              <a:rPr lang="en-GB" altLang="en-US" sz="2500" b="1" i="1" dirty="0" smtClean="0">
                <a:solidFill>
                  <a:srgbClr val="006600"/>
                </a:solidFill>
                <a:latin typeface="Comic Sans MS" pitchFamily="66" charset="0"/>
              </a:rPr>
              <a:t>… </a:t>
            </a:r>
            <a:r>
              <a:rPr lang="en-GB" altLang="en-US" sz="2500" b="1" dirty="0" smtClean="0">
                <a:solidFill>
                  <a:srgbClr val="006600"/>
                </a:solidFill>
                <a:latin typeface="Comic Sans MS" pitchFamily="66" charset="0"/>
              </a:rPr>
              <a:t>every penguin has his own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unique </a:t>
            </a:r>
            <a:r>
              <a:rPr lang="en-GB" altLang="en-US" sz="2500" b="1" dirty="0" smtClean="0">
                <a:solidFill>
                  <a:srgbClr val="006600"/>
                </a:solidFill>
                <a:latin typeface="Comic Sans MS" pitchFamily="66" charset="0"/>
              </a:rPr>
              <a:t>number and every number has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his </a:t>
            </a:r>
            <a:r>
              <a:rPr lang="en-GB" altLang="en-US" sz="2500" b="1" dirty="0" smtClean="0">
                <a:solidFill>
                  <a:srgbClr val="006600"/>
                </a:solidFill>
                <a:latin typeface="Comic Sans MS" pitchFamily="66" charset="0"/>
              </a:rPr>
              <a:t>own unique penguin.</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1509" name="Group 1"/>
          <p:cNvGrpSpPr>
            <a:grpSpLocks/>
          </p:cNvGrpSpPr>
          <p:nvPr/>
        </p:nvGrpSpPr>
        <p:grpSpPr bwMode="auto">
          <a:xfrm>
            <a:off x="971550" y="333375"/>
            <a:ext cx="7467600" cy="925513"/>
            <a:chOff x="971550" y="333375"/>
            <a:chExt cx="7467600" cy="926106"/>
          </a:xfrm>
        </p:grpSpPr>
        <p:grpSp>
          <p:nvGrpSpPr>
            <p:cNvPr id="21511" name="Group 6"/>
            <p:cNvGrpSpPr>
              <a:grpSpLocks/>
            </p:cNvGrpSpPr>
            <p:nvPr/>
          </p:nvGrpSpPr>
          <p:grpSpPr bwMode="auto">
            <a:xfrm>
              <a:off x="971550" y="333375"/>
              <a:ext cx="7467600" cy="926106"/>
              <a:chOff x="971550" y="333375"/>
              <a:chExt cx="7467600" cy="926106"/>
            </a:xfrm>
          </p:grpSpPr>
          <p:sp>
            <p:nvSpPr>
              <p:cNvPr id="21513"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15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151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15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1989138"/>
            <a:ext cx="4029075"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1"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2532"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We say that two collections have the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same </a:t>
            </a:r>
            <a:r>
              <a:rPr lang="en-GB" altLang="en-US" sz="2500" b="1" dirty="0" smtClean="0">
                <a:solidFill>
                  <a:srgbClr val="006600"/>
                </a:solidFill>
                <a:latin typeface="Comic Sans MS" pitchFamily="66" charset="0"/>
              </a:rPr>
              <a:t>size when there is a perfect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matching </a:t>
            </a:r>
            <a:r>
              <a:rPr lang="en-GB" altLang="en-US" sz="2500" b="1" dirty="0" smtClean="0">
                <a:solidFill>
                  <a:srgbClr val="006600"/>
                </a:solidFill>
                <a:latin typeface="Comic Sans MS" pitchFamily="66" charset="0"/>
              </a:rPr>
              <a:t>between them… for example:</a:t>
            </a: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2533" name="Group 1"/>
          <p:cNvGrpSpPr>
            <a:grpSpLocks/>
          </p:cNvGrpSpPr>
          <p:nvPr/>
        </p:nvGrpSpPr>
        <p:grpSpPr bwMode="auto">
          <a:xfrm>
            <a:off x="971550" y="333375"/>
            <a:ext cx="7467600" cy="925513"/>
            <a:chOff x="971550" y="333375"/>
            <a:chExt cx="7467600" cy="926106"/>
          </a:xfrm>
        </p:grpSpPr>
        <p:grpSp>
          <p:nvGrpSpPr>
            <p:cNvPr id="22535" name="Group 6"/>
            <p:cNvGrpSpPr>
              <a:grpSpLocks/>
            </p:cNvGrpSpPr>
            <p:nvPr/>
          </p:nvGrpSpPr>
          <p:grpSpPr bwMode="auto">
            <a:xfrm>
              <a:off x="971550" y="333375"/>
              <a:ext cx="7467600" cy="926106"/>
              <a:chOff x="971550" y="333375"/>
              <a:chExt cx="7467600" cy="926106"/>
            </a:xfrm>
          </p:grpSpPr>
          <p:sp>
            <p:nvSpPr>
              <p:cNvPr id="22537"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253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253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253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13" y="3632200"/>
            <a:ext cx="6985000"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2534"/>
                                        </p:tgtEl>
                                        <p:attrNameLst>
                                          <p:attrName>style.visibility</p:attrName>
                                        </p:attrNameLst>
                                      </p:cBhvr>
                                      <p:to>
                                        <p:strVal val="visible"/>
                                      </p:to>
                                    </p:set>
                                    <p:anim calcmode="lin" valueType="num">
                                      <p:cBhvr additive="base">
                                        <p:cTn id="15" dur="500" fill="hold"/>
                                        <p:tgtEl>
                                          <p:spTgt spid="22534"/>
                                        </p:tgtEl>
                                        <p:attrNameLst>
                                          <p:attrName>ppt_x</p:attrName>
                                        </p:attrNameLst>
                                      </p:cBhvr>
                                      <p:tavLst>
                                        <p:tav tm="0">
                                          <p:val>
                                            <p:strVal val="#ppt_x"/>
                                          </p:val>
                                        </p:tav>
                                        <p:tav tm="100000">
                                          <p:val>
                                            <p:strVal val="#ppt_x"/>
                                          </p:val>
                                        </p:tav>
                                      </p:tavLst>
                                    </p:anim>
                                    <p:anim calcmode="lin" valueType="num">
                                      <p:cBhvr additive="base">
                                        <p:cTn id="16" dur="500" fill="hold"/>
                                        <p:tgtEl>
                                          <p:spTgt spid="225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3556"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Now how can there be as many square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numbers </a:t>
            </a:r>
            <a:r>
              <a:rPr lang="en-GB" altLang="en-US" sz="2500" b="1" dirty="0" smtClean="0">
                <a:solidFill>
                  <a:srgbClr val="006600"/>
                </a:solidFill>
                <a:latin typeface="Comic Sans MS" pitchFamily="66" charset="0"/>
              </a:rPr>
              <a:t>as counting numbers if there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are </a:t>
            </a:r>
            <a:r>
              <a:rPr lang="en-GB" altLang="en-US" sz="2500" b="1" i="1" dirty="0" smtClean="0">
                <a:solidFill>
                  <a:srgbClr val="006600"/>
                </a:solidFill>
                <a:latin typeface="Comic Sans MS" pitchFamily="66" charset="0"/>
              </a:rPr>
              <a:t>more </a:t>
            </a:r>
            <a:r>
              <a:rPr lang="en-GB" altLang="en-US" sz="2500" b="1" dirty="0" smtClean="0">
                <a:solidFill>
                  <a:srgbClr val="006600"/>
                </a:solidFill>
                <a:latin typeface="Comic Sans MS" pitchFamily="66" charset="0"/>
              </a:rPr>
              <a:t>counting numbers…</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But </a:t>
            </a:r>
            <a:r>
              <a:rPr lang="en-GB" altLang="en-US" sz="2500" b="1" i="1" dirty="0" smtClean="0">
                <a:solidFill>
                  <a:srgbClr val="006600"/>
                </a:solidFill>
                <a:latin typeface="Comic Sans MS" pitchFamily="66" charset="0"/>
              </a:rPr>
              <a:t>are </a:t>
            </a:r>
            <a:r>
              <a:rPr lang="en-GB" altLang="en-US" sz="2500" b="1" dirty="0" smtClean="0">
                <a:solidFill>
                  <a:srgbClr val="006600"/>
                </a:solidFill>
                <a:latin typeface="Comic Sans MS" pitchFamily="66" charset="0"/>
              </a:rPr>
              <a:t>there really more counting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numbers…</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How many counting numbers are there</a:t>
            </a:r>
            <a:r>
              <a:rPr lang="en-GB" altLang="en-US" sz="2500" b="1" dirty="0" smtClean="0">
                <a:solidFill>
                  <a:srgbClr val="006600"/>
                </a:solidFill>
                <a:latin typeface="Comic Sans MS" pitchFamily="66" charset="0"/>
              </a:rPr>
              <a:t>?</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How many square numbers are there?</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3557" name="Group 1"/>
          <p:cNvGrpSpPr>
            <a:grpSpLocks/>
          </p:cNvGrpSpPr>
          <p:nvPr/>
        </p:nvGrpSpPr>
        <p:grpSpPr bwMode="auto">
          <a:xfrm>
            <a:off x="971550" y="333375"/>
            <a:ext cx="7467600" cy="925513"/>
            <a:chOff x="971550" y="333375"/>
            <a:chExt cx="7467600" cy="926106"/>
          </a:xfrm>
        </p:grpSpPr>
        <p:grpSp>
          <p:nvGrpSpPr>
            <p:cNvPr id="23558" name="Group 6"/>
            <p:cNvGrpSpPr>
              <a:grpSpLocks/>
            </p:cNvGrpSpPr>
            <p:nvPr/>
          </p:nvGrpSpPr>
          <p:grpSpPr bwMode="auto">
            <a:xfrm>
              <a:off x="971550" y="333375"/>
              <a:ext cx="7467600" cy="926106"/>
              <a:chOff x="971550" y="333375"/>
              <a:chExt cx="7467600" cy="926106"/>
            </a:xfrm>
          </p:grpSpPr>
          <p:sp>
            <p:nvSpPr>
              <p:cNvPr id="23560"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356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355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5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5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55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4580"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Seemingly the same… but there must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be </a:t>
            </a:r>
            <a:r>
              <a:rPr lang="en-GB" altLang="en-US" sz="2500" b="1" dirty="0" smtClean="0">
                <a:solidFill>
                  <a:srgbClr val="006600"/>
                </a:solidFill>
                <a:latin typeface="Comic Sans MS" pitchFamily="66" charset="0"/>
              </a:rPr>
              <a:t>a perfect matching… can you find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one</a:t>
            </a:r>
            <a:r>
              <a:rPr lang="en-GB" altLang="en-US" sz="2500" b="1" dirty="0" smtClean="0">
                <a:solidFill>
                  <a:srgbClr val="006600"/>
                </a:solidFill>
                <a:latin typeface="Comic Sans MS" pitchFamily="66" charset="0"/>
              </a:rPr>
              <a:t>? </a:t>
            </a:r>
          </a:p>
          <a:p>
            <a:pPr>
              <a:buFont typeface="Monotype Sorts" pitchFamily="2" charset="2"/>
              <a:buNone/>
            </a:pPr>
            <a:r>
              <a:rPr lang="en-GB" altLang="en-US" sz="2500" b="1" dirty="0" smtClean="0">
                <a:solidFill>
                  <a:srgbClr val="006600"/>
                </a:solidFill>
                <a:latin typeface="Comic Sans MS" pitchFamily="66" charset="0"/>
              </a:rPr>
              <a:t>How did you find a perfect matching </a:t>
            </a: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for </a:t>
            </a:r>
            <a:r>
              <a:rPr lang="en-GB" altLang="en-US" sz="2500" b="1" dirty="0" smtClean="0">
                <a:solidFill>
                  <a:srgbClr val="006600"/>
                </a:solidFill>
                <a:latin typeface="Comic Sans MS" pitchFamily="66" charset="0"/>
              </a:rPr>
              <a:t>the penguins…</a:t>
            </a: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4581" name="Group 1"/>
          <p:cNvGrpSpPr>
            <a:grpSpLocks/>
          </p:cNvGrpSpPr>
          <p:nvPr/>
        </p:nvGrpSpPr>
        <p:grpSpPr bwMode="auto">
          <a:xfrm>
            <a:off x="971550" y="333375"/>
            <a:ext cx="7467600" cy="925513"/>
            <a:chOff x="971550" y="333375"/>
            <a:chExt cx="7467600" cy="926106"/>
          </a:xfrm>
        </p:grpSpPr>
        <p:grpSp>
          <p:nvGrpSpPr>
            <p:cNvPr id="24583" name="Group 6"/>
            <p:cNvGrpSpPr>
              <a:grpSpLocks/>
            </p:cNvGrpSpPr>
            <p:nvPr/>
          </p:nvGrpSpPr>
          <p:grpSpPr bwMode="auto">
            <a:xfrm>
              <a:off x="971550" y="333375"/>
              <a:ext cx="7467600" cy="926106"/>
              <a:chOff x="971550" y="333375"/>
              <a:chExt cx="7467600" cy="926106"/>
            </a:xfrm>
          </p:grpSpPr>
          <p:sp>
            <p:nvSpPr>
              <p:cNvPr id="24585"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45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458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458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2588" y="4221088"/>
            <a:ext cx="6105525" cy="280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8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4582"/>
                                        </p:tgtEl>
                                        <p:attrNameLst>
                                          <p:attrName>style.visibility</p:attrName>
                                        </p:attrNameLst>
                                      </p:cBhvr>
                                      <p:to>
                                        <p:strVal val="visible"/>
                                      </p:to>
                                    </p:set>
                                    <p:anim calcmode="lin" valueType="num">
                                      <p:cBhvr additive="base">
                                        <p:cTn id="21" dur="500" fill="hold"/>
                                        <p:tgtEl>
                                          <p:spTgt spid="24582"/>
                                        </p:tgtEl>
                                        <p:attrNameLst>
                                          <p:attrName>ppt_x</p:attrName>
                                        </p:attrNameLst>
                                      </p:cBhvr>
                                      <p:tavLst>
                                        <p:tav tm="0">
                                          <p:val>
                                            <p:strVal val="#ppt_x"/>
                                          </p:val>
                                        </p:tav>
                                        <p:tav tm="100000">
                                          <p:val>
                                            <p:strVal val="#ppt_x"/>
                                          </p:val>
                                        </p:tav>
                                      </p:tavLst>
                                    </p:anim>
                                    <p:anim calcmode="lin" valueType="num">
                                      <p:cBhvr additive="base">
                                        <p:cTn id="22" dur="500" fill="hold"/>
                                        <p:tgtEl>
                                          <p:spTgt spid="245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4580"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Or more visually, what about this </a:t>
            </a:r>
          </a:p>
          <a:p>
            <a:pPr>
              <a:buFont typeface="Monotype Sorts" pitchFamily="2" charset="2"/>
              <a:buNone/>
            </a:pPr>
            <a:r>
              <a:rPr lang="en-GB" altLang="en-US" sz="2500" b="1" dirty="0" smtClean="0">
                <a:solidFill>
                  <a:srgbClr val="006600"/>
                </a:solidFill>
                <a:latin typeface="Comic Sans MS" pitchFamily="66" charset="0"/>
              </a:rPr>
              <a:t>perfect matching?</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4581" name="Group 1"/>
          <p:cNvGrpSpPr>
            <a:grpSpLocks/>
          </p:cNvGrpSpPr>
          <p:nvPr/>
        </p:nvGrpSpPr>
        <p:grpSpPr bwMode="auto">
          <a:xfrm>
            <a:off x="971550" y="333375"/>
            <a:ext cx="7467600" cy="925513"/>
            <a:chOff x="971550" y="333375"/>
            <a:chExt cx="7467600" cy="926106"/>
          </a:xfrm>
        </p:grpSpPr>
        <p:grpSp>
          <p:nvGrpSpPr>
            <p:cNvPr id="24583" name="Group 6"/>
            <p:cNvGrpSpPr>
              <a:grpSpLocks/>
            </p:cNvGrpSpPr>
            <p:nvPr/>
          </p:nvGrpSpPr>
          <p:grpSpPr bwMode="auto">
            <a:xfrm>
              <a:off x="971550" y="333375"/>
              <a:ext cx="7467600" cy="926106"/>
              <a:chOff x="971550" y="333375"/>
              <a:chExt cx="7467600" cy="926106"/>
            </a:xfrm>
          </p:grpSpPr>
          <p:sp>
            <p:nvSpPr>
              <p:cNvPr id="24585" name="Text Box 4"/>
              <p:cNvSpPr txBox="1">
                <a:spLocks noChangeArrowheads="1"/>
              </p:cNvSpPr>
              <p:nvPr/>
            </p:nvSpPr>
            <p:spPr bwMode="auto">
              <a:xfrm>
                <a:off x="971550" y="333375"/>
                <a:ext cx="7467600" cy="677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a:solidFill>
                      <a:srgbClr val="003399"/>
                    </a:solidFill>
                    <a:latin typeface="Comic Sans MS" pitchFamily="66" charset="0"/>
                  </a:rPr>
                  <a:t>Weird Fact 2:</a:t>
                </a:r>
                <a:endParaRPr lang="en-GB" altLang="en-US" sz="3800">
                  <a:solidFill>
                    <a:srgbClr val="003399"/>
                  </a:solidFill>
                </a:endParaRPr>
              </a:p>
            </p:txBody>
          </p:sp>
          <p:pic>
            <p:nvPicPr>
              <p:cNvPr id="245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974" y="409288"/>
                <a:ext cx="2993766" cy="85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2458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5974" y="355303"/>
              <a:ext cx="3082280" cy="88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6349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55" y="3068960"/>
            <a:ext cx="8913813" cy="326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63110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490"/>
                                        </p:tgtEl>
                                        <p:attrNameLst>
                                          <p:attrName>style.visibility</p:attrName>
                                        </p:attrNameLst>
                                      </p:cBhvr>
                                      <p:to>
                                        <p:strVal val="visible"/>
                                      </p:to>
                                    </p:set>
                                    <p:anim calcmode="lin" valueType="num">
                                      <p:cBhvr additive="base">
                                        <p:cTn id="13" dur="500" fill="hold"/>
                                        <p:tgtEl>
                                          <p:spTgt spid="63490"/>
                                        </p:tgtEl>
                                        <p:attrNameLst>
                                          <p:attrName>ppt_x</p:attrName>
                                        </p:attrNameLst>
                                      </p:cBhvr>
                                      <p:tavLst>
                                        <p:tav tm="0">
                                          <p:val>
                                            <p:strVal val="#ppt_x"/>
                                          </p:val>
                                        </p:tav>
                                        <p:tav tm="100000">
                                          <p:val>
                                            <p:strVal val="#ppt_x"/>
                                          </p:val>
                                        </p:tav>
                                      </p:tavLst>
                                    </p:anim>
                                    <p:anim calcmode="lin" valueType="num">
                                      <p:cBhvr additive="base">
                                        <p:cTn id="14" dur="500" fill="hold"/>
                                        <p:tgtEl>
                                          <p:spTgt spid="634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5604" name="Text Box 4"/>
          <p:cNvSpPr txBox="1">
            <a:spLocks noChangeArrowheads="1"/>
          </p:cNvSpPr>
          <p:nvPr/>
        </p:nvSpPr>
        <p:spPr bwMode="auto">
          <a:xfrm>
            <a:off x="971550" y="333375"/>
            <a:ext cx="7467600"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3</a:t>
            </a:r>
            <a:endParaRPr lang="en-GB" altLang="en-US" sz="3800">
              <a:solidFill>
                <a:srgbClr val="003399"/>
              </a:solidFill>
            </a:endParaRPr>
          </a:p>
        </p:txBody>
      </p:sp>
      <p:pic>
        <p:nvPicPr>
          <p:cNvPr id="25605"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1844675"/>
            <a:ext cx="643890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additive="base">
                                        <p:cTn id="7" dur="500" fill="hold"/>
                                        <p:tgtEl>
                                          <p:spTgt spid="25605"/>
                                        </p:tgtEl>
                                        <p:attrNameLst>
                                          <p:attrName>ppt_x</p:attrName>
                                        </p:attrNameLst>
                                      </p:cBhvr>
                                      <p:tavLst>
                                        <p:tav tm="0">
                                          <p:val>
                                            <p:strVal val="#ppt_x"/>
                                          </p:val>
                                        </p:tav>
                                        <p:tav tm="100000">
                                          <p:val>
                                            <p:strVal val="#ppt_x"/>
                                          </p:val>
                                        </p:tav>
                                      </p:tavLst>
                                    </p:anim>
                                    <p:anim calcmode="lin" valueType="num">
                                      <p:cBhvr additive="base">
                                        <p:cTn id="8" dur="500" fill="hold"/>
                                        <p:tgtEl>
                                          <p:spTgt spid="256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How can a hotel take in more guests </a:t>
            </a:r>
          </a:p>
          <a:p>
            <a:pPr>
              <a:buFont typeface="Monotype Sorts" pitchFamily="2" charset="2"/>
              <a:buNone/>
            </a:pPr>
            <a:r>
              <a:rPr lang="en-GB" altLang="en-US" sz="2500" b="1" dirty="0" smtClean="0">
                <a:solidFill>
                  <a:srgbClr val="006600"/>
                </a:solidFill>
                <a:latin typeface="Comic Sans MS" pitchFamily="66" charset="0"/>
              </a:rPr>
              <a:t>even when it is full? </a:t>
            </a:r>
            <a:r>
              <a:rPr lang="en-GB" altLang="en-US" sz="2500" b="1" i="1" dirty="0" smtClean="0">
                <a:solidFill>
                  <a:srgbClr val="006600"/>
                </a:solidFill>
                <a:latin typeface="Comic Sans MS" pitchFamily="66" charset="0"/>
              </a:rPr>
              <a:t>SURELY, </a:t>
            </a:r>
            <a:r>
              <a:rPr lang="en-GB" altLang="en-US" sz="2500" b="1" dirty="0" smtClean="0">
                <a:solidFill>
                  <a:srgbClr val="006600"/>
                </a:solidFill>
                <a:latin typeface="Comic Sans MS" pitchFamily="66" charset="0"/>
              </a:rPr>
              <a:t>this is </a:t>
            </a:r>
          </a:p>
          <a:p>
            <a:pPr>
              <a:buFont typeface="Monotype Sorts" pitchFamily="2" charset="2"/>
              <a:buNone/>
            </a:pPr>
            <a:r>
              <a:rPr lang="en-GB" altLang="en-US" sz="2500" b="1" dirty="0" smtClean="0">
                <a:solidFill>
                  <a:srgbClr val="006600"/>
                </a:solidFill>
                <a:latin typeface="Comic Sans MS" pitchFamily="66" charset="0"/>
              </a:rPr>
              <a:t>impossible!!</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If there are no rooms…</a:t>
            </a:r>
          </a:p>
          <a:p>
            <a:pPr>
              <a:buFont typeface="Monotype Sorts" pitchFamily="2" charset="2"/>
              <a:buNone/>
            </a:pPr>
            <a:r>
              <a:rPr lang="en-GB" altLang="en-US" sz="2500" b="1" dirty="0" smtClean="0">
                <a:solidFill>
                  <a:srgbClr val="006600"/>
                </a:solidFill>
                <a:latin typeface="Comic Sans MS" pitchFamily="66" charset="0"/>
              </a:rPr>
              <a:t>where are the guests</a:t>
            </a:r>
          </a:p>
          <a:p>
            <a:pPr>
              <a:buFont typeface="Monotype Sorts" pitchFamily="2" charset="2"/>
              <a:buNone/>
            </a:pPr>
            <a:r>
              <a:rPr lang="en-GB" altLang="en-US" sz="2500" b="1" dirty="0" smtClean="0">
                <a:solidFill>
                  <a:srgbClr val="006600"/>
                </a:solidFill>
                <a:latin typeface="Comic Sans MS" pitchFamily="66" charset="0"/>
              </a:rPr>
              <a:t>Going to stay?</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6637" name="Picture 13" descr="http://media-cdn.tripadvisor.com/media/photo-s/01/ca/e2/b2/hotel-fro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7327" y="2780928"/>
            <a:ext cx="3209925" cy="4286250"/>
          </a:xfrm>
          <a:prstGeom prst="rect">
            <a:avLst/>
          </a:prstGeom>
          <a:noFill/>
          <a:extLst>
            <a:ext uri="{909E8E84-426E-40DD-AFC4-6F175D3DCCD1}">
              <a14:hiddenFill xmlns:a14="http://schemas.microsoft.com/office/drawing/2010/main">
                <a:solidFill>
                  <a:srgbClr val="FFFFFF"/>
                </a:solidFill>
              </a14:hiddenFill>
            </a:ext>
          </a:extLst>
        </p:spPr>
      </p:pic>
      <p:pic>
        <p:nvPicPr>
          <p:cNvPr id="26639" name="Picture 15" descr="http://www.crossmyheartministry.com/wp-content/uploads/2013/12/No-Vacancy-graphic.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16679" y="4096927"/>
            <a:ext cx="1852880" cy="882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4567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Well it works like this… when a guest </a:t>
            </a:r>
          </a:p>
          <a:p>
            <a:pPr>
              <a:buFont typeface="Monotype Sorts" pitchFamily="2" charset="2"/>
              <a:buNone/>
            </a:pPr>
            <a:r>
              <a:rPr lang="en-GB" altLang="en-US" sz="2500" b="1" dirty="0" smtClean="0">
                <a:solidFill>
                  <a:srgbClr val="006600"/>
                </a:solidFill>
                <a:latin typeface="Comic Sans MS" pitchFamily="66" charset="0"/>
              </a:rPr>
              <a:t>comes up to the reception he says </a:t>
            </a:r>
          </a:p>
          <a:p>
            <a:pPr>
              <a:buFont typeface="Monotype Sorts" pitchFamily="2" charset="2"/>
              <a:buNone/>
            </a:pPr>
            <a:r>
              <a:rPr lang="en-GB" altLang="en-US" sz="2500" b="1" dirty="0" smtClean="0">
                <a:solidFill>
                  <a:srgbClr val="006600"/>
                </a:solidFill>
                <a:latin typeface="Comic Sans MS" pitchFamily="66" charset="0"/>
              </a:rPr>
              <a:t>this…</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“I know you got no free </a:t>
            </a:r>
          </a:p>
          <a:p>
            <a:pPr>
              <a:buFont typeface="Monotype Sorts" pitchFamily="2" charset="2"/>
              <a:buNone/>
            </a:pPr>
            <a:r>
              <a:rPr lang="en-GB" altLang="en-US" sz="2500" b="1" dirty="0">
                <a:solidFill>
                  <a:srgbClr val="006600"/>
                </a:solidFill>
                <a:latin typeface="Comic Sans MS" pitchFamily="66" charset="0"/>
              </a:rPr>
              <a:t>r</a:t>
            </a:r>
            <a:r>
              <a:rPr lang="en-GB" altLang="en-US" sz="2500" b="1" dirty="0" smtClean="0">
                <a:solidFill>
                  <a:srgbClr val="006600"/>
                </a:solidFill>
                <a:latin typeface="Comic Sans MS" pitchFamily="66" charset="0"/>
              </a:rPr>
              <a:t>ooms but you can still </a:t>
            </a:r>
          </a:p>
          <a:p>
            <a:pPr>
              <a:buFont typeface="Monotype Sorts" pitchFamily="2" charset="2"/>
              <a:buNone/>
            </a:pPr>
            <a:r>
              <a:rPr lang="en-GB" altLang="en-US" sz="2500" b="1" dirty="0">
                <a:solidFill>
                  <a:srgbClr val="006600"/>
                </a:solidFill>
                <a:latin typeface="Comic Sans MS" pitchFamily="66" charset="0"/>
              </a:rPr>
              <a:t>m</a:t>
            </a:r>
            <a:r>
              <a:rPr lang="en-GB" altLang="en-US" sz="2500" b="1" dirty="0" smtClean="0">
                <a:solidFill>
                  <a:srgbClr val="006600"/>
                </a:solidFill>
                <a:latin typeface="Comic Sans MS" pitchFamily="66" charset="0"/>
              </a:rPr>
              <a:t>ake space for me…</a:t>
            </a:r>
          </a:p>
          <a:p>
            <a:pPr>
              <a:buFont typeface="Monotype Sorts" pitchFamily="2" charset="2"/>
              <a:buNone/>
            </a:pPr>
            <a:r>
              <a:rPr lang="en-GB" altLang="en-US" sz="2500" b="1" dirty="0">
                <a:solidFill>
                  <a:srgbClr val="006600"/>
                </a:solidFill>
                <a:latin typeface="Comic Sans MS" pitchFamily="66" charset="0"/>
              </a:rPr>
              <a:t>j</a:t>
            </a:r>
            <a:r>
              <a:rPr lang="en-GB" altLang="en-US" sz="2500" b="1" dirty="0" smtClean="0">
                <a:solidFill>
                  <a:srgbClr val="006600"/>
                </a:solidFill>
                <a:latin typeface="Comic Sans MS" pitchFamily="66" charset="0"/>
              </a:rPr>
              <a:t>ust look down the </a:t>
            </a:r>
          </a:p>
          <a:p>
            <a:pPr>
              <a:buFont typeface="Monotype Sorts" pitchFamily="2" charset="2"/>
              <a:buNone/>
            </a:pPr>
            <a:r>
              <a:rPr lang="en-GB" altLang="en-US" sz="2500" b="1" dirty="0">
                <a:solidFill>
                  <a:srgbClr val="006600"/>
                </a:solidFill>
                <a:latin typeface="Comic Sans MS" pitchFamily="66" charset="0"/>
              </a:rPr>
              <a:t>c</a:t>
            </a:r>
            <a:r>
              <a:rPr lang="en-GB" altLang="en-US" sz="2500" b="1" dirty="0" smtClean="0">
                <a:solidFill>
                  <a:srgbClr val="006600"/>
                </a:solidFill>
                <a:latin typeface="Comic Sans MS" pitchFamily="66" charset="0"/>
              </a:rPr>
              <a:t>orridor!”</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6637" name="Picture 13" descr="http://media-cdn.tripadvisor.com/media/photo-s/01/ca/e2/b2/hotel-fro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2291" y="3789040"/>
            <a:ext cx="2454961" cy="3278138"/>
          </a:xfrm>
          <a:prstGeom prst="rect">
            <a:avLst/>
          </a:prstGeom>
          <a:noFill/>
          <a:extLst>
            <a:ext uri="{909E8E84-426E-40DD-AFC4-6F175D3DCCD1}">
              <a14:hiddenFill xmlns:a14="http://schemas.microsoft.com/office/drawing/2010/main">
                <a:solidFill>
                  <a:srgbClr val="FFFFFF"/>
                </a:solidFill>
              </a14:hiddenFill>
            </a:ext>
          </a:extLst>
        </p:spPr>
      </p:pic>
      <p:pic>
        <p:nvPicPr>
          <p:cNvPr id="26639" name="Picture 15" descr="http://www.crossmyheartministry.com/wp-content/uploads/2013/12/No-Vacancy-graphic.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0013" y="5228777"/>
            <a:ext cx="817239" cy="398664"/>
          </a:xfrm>
          <a:prstGeom prst="rect">
            <a:avLst/>
          </a:prstGeom>
          <a:noFill/>
          <a:extLst>
            <a:ext uri="{909E8E84-426E-40DD-AFC4-6F175D3DCCD1}">
              <a14:hiddenFill xmlns:a14="http://schemas.microsoft.com/office/drawing/2010/main">
                <a:solidFill>
                  <a:srgbClr val="FFFFFF"/>
                </a:solidFill>
              </a14:hiddenFill>
            </a:ext>
          </a:extLst>
        </p:spPr>
      </p:pic>
      <p:pic>
        <p:nvPicPr>
          <p:cNvPr id="26641" name="Picture 17" descr="http://static.comicvine.com/uploads/original/13/135301/3282875-5104782968-Kun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750335" y="6144939"/>
            <a:ext cx="865444" cy="9222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62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So the receptionist looks down the </a:t>
            </a:r>
          </a:p>
          <a:p>
            <a:pPr>
              <a:buFont typeface="Monotype Sorts" pitchFamily="2" charset="2"/>
              <a:buNone/>
            </a:pPr>
            <a:r>
              <a:rPr lang="en-GB" altLang="en-US" sz="2500" b="1" dirty="0" smtClean="0">
                <a:solidFill>
                  <a:srgbClr val="006600"/>
                </a:solidFill>
                <a:latin typeface="Comic Sans MS" pitchFamily="66" charset="0"/>
              </a:rPr>
              <a:t>corridor…</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905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And Kung Fu Panda says… move the </a:t>
            </a:r>
          </a:p>
          <a:p>
            <a:pPr>
              <a:buFont typeface="Monotype Sorts" pitchFamily="2" charset="2"/>
              <a:buNone/>
            </a:pPr>
            <a:r>
              <a:rPr lang="en-GB" altLang="en-US" sz="2500" b="1" dirty="0" smtClean="0">
                <a:solidFill>
                  <a:srgbClr val="006600"/>
                </a:solidFill>
                <a:latin typeface="Comic Sans MS" pitchFamily="66" charset="0"/>
              </a:rPr>
              <a:t>guest in room 1 to room 2…</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pic>
        <p:nvPicPr>
          <p:cNvPr id="71681"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7690" y="2915638"/>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8573547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…move the guest in room 2 to room 3…</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pic>
        <p:nvPicPr>
          <p:cNvPr id="71681"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7690" y="2915638"/>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270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7690" y="2894071"/>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295850526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…move the guest in room 3 to room 4…</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pic>
        <p:nvPicPr>
          <p:cNvPr id="71681"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7690" y="2915638"/>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270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7690" y="2894071"/>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37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9854" y="2883418"/>
            <a:ext cx="56673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405815789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…move the guest in room 4 to room 5… and repeat forever…</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pic>
        <p:nvPicPr>
          <p:cNvPr id="71681"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7690" y="2915638"/>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270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7690" y="2894071"/>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37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9854" y="2883418"/>
            <a:ext cx="56673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7475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9854" y="2874029"/>
            <a:ext cx="56673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1790396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…now the first room is empty!</a:t>
            </a: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69634" name="Picture 2" descr="http://upload.wikimedia.org/wikipedia/en/archive/b/bd/20081106015730!Queen_Mary_Hotel_Cabin_Corrid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7690" y="2924944"/>
            <a:ext cx="5664629" cy="424847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6" name="Picture 15" descr="http://variouscreen.com/wp-content/uploads/2013/10/Images-Kung-Fu-Panda-HD-Wallpaper.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81375" y="4725144"/>
            <a:ext cx="2647950" cy="1985645"/>
          </a:xfrm>
          <a:prstGeom prst="rect">
            <a:avLst/>
          </a:prstGeom>
          <a:noFill/>
          <a:ln>
            <a:noFill/>
          </a:ln>
        </p:spPr>
      </p:pic>
    </p:spTree>
    <p:extLst>
      <p:ext uri="{BB962C8B-B14F-4D97-AF65-F5344CB8AC3E}">
        <p14:creationId xmlns:p14="http://schemas.microsoft.com/office/powerpoint/2010/main" val="169790289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Suppose an infinite bus with an infinite </a:t>
            </a:r>
          </a:p>
          <a:p>
            <a:pPr>
              <a:buFont typeface="Monotype Sorts" pitchFamily="2" charset="2"/>
              <a:buNone/>
            </a:pPr>
            <a:r>
              <a:rPr lang="en-GB" altLang="en-US" sz="2500" b="1" dirty="0" smtClean="0">
                <a:solidFill>
                  <a:srgbClr val="006600"/>
                </a:solidFill>
                <a:latin typeface="Comic Sans MS" pitchFamily="66" charset="0"/>
              </a:rPr>
              <a:t>number of passengers drives up to the </a:t>
            </a:r>
          </a:p>
          <a:p>
            <a:pPr>
              <a:buFont typeface="Monotype Sorts" pitchFamily="2" charset="2"/>
              <a:buNone/>
            </a:pPr>
            <a:r>
              <a:rPr lang="en-GB" altLang="en-US" sz="2500" b="1" dirty="0" smtClean="0">
                <a:solidFill>
                  <a:srgbClr val="006600"/>
                </a:solidFill>
                <a:latin typeface="Comic Sans MS" pitchFamily="66" charset="0"/>
              </a:rPr>
              <a:t>hotel:</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808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3212976"/>
            <a:ext cx="6534225" cy="3717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35079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Can we fit in all of these passengers?</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We move all the guests to the room</a:t>
            </a:r>
          </a:p>
          <a:p>
            <a:pPr>
              <a:buFont typeface="Monotype Sorts" pitchFamily="2" charset="2"/>
              <a:buNone/>
            </a:pPr>
            <a:r>
              <a:rPr lang="en-GB" altLang="en-US" sz="2500" b="1" dirty="0" smtClean="0">
                <a:solidFill>
                  <a:srgbClr val="006600"/>
                </a:solidFill>
                <a:latin typeface="Comic Sans MS" pitchFamily="66" charset="0"/>
              </a:rPr>
              <a:t>with double their current room </a:t>
            </a:r>
          </a:p>
          <a:p>
            <a:pPr>
              <a:buFont typeface="Monotype Sorts" pitchFamily="2" charset="2"/>
              <a:buNone/>
            </a:pPr>
            <a:r>
              <a:rPr lang="en-GB" altLang="en-US" sz="2500" b="1" dirty="0" smtClean="0">
                <a:solidFill>
                  <a:srgbClr val="006600"/>
                </a:solidFill>
                <a:latin typeface="Comic Sans MS" pitchFamily="66" charset="0"/>
              </a:rPr>
              <a:t>number… then the infinity of the </a:t>
            </a:r>
          </a:p>
          <a:p>
            <a:pPr>
              <a:buFont typeface="Monotype Sorts" pitchFamily="2" charset="2"/>
              <a:buNone/>
            </a:pPr>
            <a:r>
              <a:rPr lang="en-GB" altLang="en-US" sz="2500" b="1" dirty="0" smtClean="0">
                <a:solidFill>
                  <a:srgbClr val="006600"/>
                </a:solidFill>
                <a:latin typeface="Comic Sans MS" pitchFamily="66" charset="0"/>
              </a:rPr>
              <a:t>odd numbered rooms are free! </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grpSp>
        <p:nvGrpSpPr>
          <p:cNvPr id="2" name="Group 1"/>
          <p:cNvGrpSpPr/>
          <p:nvPr/>
        </p:nvGrpSpPr>
        <p:grpSpPr>
          <a:xfrm>
            <a:off x="971550" y="333375"/>
            <a:ext cx="7467600" cy="981075"/>
            <a:chOff x="971550" y="333375"/>
            <a:chExt cx="7467600" cy="981075"/>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3</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pic>
          <p:nvPicPr>
            <p:cNvPr id="1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107" y="414337"/>
              <a:ext cx="3219452" cy="90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808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8" y="2210008"/>
            <a:ext cx="1771726"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 name="Picture 2" descr="http://upload.wikimedia.org/wikipedia/en/archive/b/bd/20081106015730!Queen_Mary_Hotel_Cabin_Corrido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96898" y="4221088"/>
            <a:ext cx="2496277"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2847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1"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7652" name="Text Box 4"/>
          <p:cNvSpPr txBox="1">
            <a:spLocks noChangeArrowheads="1"/>
          </p:cNvSpPr>
          <p:nvPr/>
        </p:nvSpPr>
        <p:spPr bwMode="auto">
          <a:xfrm>
            <a:off x="971550" y="333375"/>
            <a:ext cx="74676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4</a:t>
            </a:r>
          </a:p>
        </p:txBody>
      </p:sp>
      <p:pic>
        <p:nvPicPr>
          <p:cNvPr id="2765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720850"/>
            <a:ext cx="63627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anim calcmode="lin" valueType="num">
                                      <p:cBhvr additive="base">
                                        <p:cTn id="7" dur="500" fill="hold"/>
                                        <p:tgtEl>
                                          <p:spTgt spid="27653"/>
                                        </p:tgtEl>
                                        <p:attrNameLst>
                                          <p:attrName>ppt_x</p:attrName>
                                        </p:attrNameLst>
                                      </p:cBhvr>
                                      <p:tavLst>
                                        <p:tav tm="0">
                                          <p:val>
                                            <p:strVal val="#ppt_x"/>
                                          </p:val>
                                        </p:tav>
                                        <p:tav tm="100000">
                                          <p:val>
                                            <p:strVal val="#ppt_x"/>
                                          </p:val>
                                        </p:tav>
                                      </p:tavLst>
                                    </p:anim>
                                    <p:anim calcmode="lin" valueType="num">
                                      <p:cBhvr additive="base">
                                        <p:cTn id="8" dur="500" fill="hold"/>
                                        <p:tgtEl>
                                          <p:spTgt spid="276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We have already seen that there are as </a:t>
            </a:r>
          </a:p>
          <a:p>
            <a:pPr>
              <a:buFont typeface="Monotype Sorts" pitchFamily="2" charset="2"/>
              <a:buNone/>
            </a:pPr>
            <a:r>
              <a:rPr lang="en-GB" altLang="en-US" sz="2500" b="1" dirty="0" smtClean="0">
                <a:solidFill>
                  <a:srgbClr val="006600"/>
                </a:solidFill>
                <a:latin typeface="Comic Sans MS" pitchFamily="66" charset="0"/>
              </a:rPr>
              <a:t>many squares as counting numbers… </a:t>
            </a: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1649" y="2924944"/>
            <a:ext cx="6105525" cy="280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378563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We still think there are </a:t>
            </a:r>
            <a:r>
              <a:rPr lang="en-GB" altLang="en-US" sz="2500" b="1" i="1" dirty="0" smtClean="0">
                <a:solidFill>
                  <a:srgbClr val="006600"/>
                </a:solidFill>
                <a:latin typeface="Comic Sans MS" pitchFamily="66" charset="0"/>
              </a:rPr>
              <a:t>more </a:t>
            </a:r>
            <a:r>
              <a:rPr lang="en-GB" altLang="en-US" sz="2500" b="1" dirty="0" smtClean="0">
                <a:solidFill>
                  <a:srgbClr val="006600"/>
                </a:solidFill>
                <a:latin typeface="Comic Sans MS" pitchFamily="66" charset="0"/>
              </a:rPr>
              <a:t>counting </a:t>
            </a:r>
          </a:p>
          <a:p>
            <a:pPr>
              <a:buFont typeface="Monotype Sorts" pitchFamily="2" charset="2"/>
              <a:buNone/>
            </a:pPr>
            <a:r>
              <a:rPr lang="en-GB" altLang="en-US" sz="2500" b="1" dirty="0" smtClean="0">
                <a:solidFill>
                  <a:srgbClr val="006600"/>
                </a:solidFill>
                <a:latin typeface="Comic Sans MS" pitchFamily="66" charset="0"/>
              </a:rPr>
              <a:t>numbers… but between any two squares </a:t>
            </a:r>
          </a:p>
          <a:p>
            <a:pPr>
              <a:buFont typeface="Monotype Sorts" pitchFamily="2" charset="2"/>
              <a:buNone/>
            </a:pPr>
            <a:r>
              <a:rPr lang="en-GB" altLang="en-US" sz="2500" b="1" dirty="0" smtClean="0">
                <a:solidFill>
                  <a:srgbClr val="006600"/>
                </a:solidFill>
                <a:latin typeface="Comic Sans MS" pitchFamily="66" charset="0"/>
              </a:rPr>
              <a:t>there aren’t too many counting numbers…</a:t>
            </a: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7649" y="3748831"/>
            <a:ext cx="4313286" cy="1982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12032691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Do we think there are more fractions than </a:t>
            </a:r>
          </a:p>
          <a:p>
            <a:pPr>
              <a:buFont typeface="Monotype Sorts" pitchFamily="2" charset="2"/>
              <a:buNone/>
            </a:pPr>
            <a:r>
              <a:rPr lang="en-GB" altLang="en-US" sz="2500" b="1" dirty="0" smtClean="0">
                <a:solidFill>
                  <a:srgbClr val="006600"/>
                </a:solidFill>
                <a:latin typeface="Comic Sans MS" pitchFamily="66" charset="0"/>
              </a:rPr>
              <a:t>counting numbers?</a:t>
            </a:r>
          </a:p>
          <a:p>
            <a:pPr>
              <a:buFont typeface="Monotype Sorts" pitchFamily="2" charset="2"/>
              <a:buNone/>
            </a:pPr>
            <a:r>
              <a:rPr lang="en-GB" altLang="en-US" sz="2500" b="1" dirty="0" smtClean="0">
                <a:solidFill>
                  <a:srgbClr val="006600"/>
                </a:solidFill>
                <a:latin typeface="Comic Sans MS" pitchFamily="66" charset="0"/>
              </a:rPr>
              <a:t>What is a fraction though, really?</a:t>
            </a: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Fractions have a top</a:t>
            </a:r>
          </a:p>
          <a:p>
            <a:pPr>
              <a:buFont typeface="Monotype Sorts" pitchFamily="2" charset="2"/>
              <a:buNone/>
            </a:pPr>
            <a:r>
              <a:rPr lang="en-GB" altLang="en-US" sz="2500" b="1" dirty="0" smtClean="0">
                <a:solidFill>
                  <a:srgbClr val="006600"/>
                </a:solidFill>
                <a:latin typeface="Comic Sans MS" pitchFamily="66" charset="0"/>
              </a:rPr>
              <a:t>…and a bottom… and they are both… </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BUT… the bottom can’t be zero!</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19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9670" y="3429000"/>
            <a:ext cx="476250"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317475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22"/>
                                        </p:tgtEl>
                                        <p:attrNameLst>
                                          <p:attrName>style.visibility</p:attrName>
                                        </p:attrNameLst>
                                      </p:cBhvr>
                                      <p:to>
                                        <p:strVal val="visible"/>
                                      </p:to>
                                    </p:set>
                                    <p:anim calcmode="lin" valueType="num">
                                      <p:cBhvr additive="base">
                                        <p:cTn id="17" dur="500" fill="hold"/>
                                        <p:tgtEl>
                                          <p:spTgt spid="81922"/>
                                        </p:tgtEl>
                                        <p:attrNameLst>
                                          <p:attrName>ppt_x</p:attrName>
                                        </p:attrNameLst>
                                      </p:cBhvr>
                                      <p:tavLst>
                                        <p:tav tm="0">
                                          <p:val>
                                            <p:strVal val="#ppt_x"/>
                                          </p:val>
                                        </p:tav>
                                        <p:tav tm="100000">
                                          <p:val>
                                            <p:strVal val="#ppt_x"/>
                                          </p:val>
                                        </p:tav>
                                      </p:tavLst>
                                    </p:anim>
                                    <p:anim calcmode="lin" valueType="num">
                                      <p:cBhvr additive="base">
                                        <p:cTn id="18" dur="500" fill="hold"/>
                                        <p:tgtEl>
                                          <p:spTgt spid="819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62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Now there are many, many fractions </a:t>
            </a:r>
          </a:p>
          <a:p>
            <a:pPr>
              <a:buFont typeface="Monotype Sorts" pitchFamily="2" charset="2"/>
              <a:buNone/>
            </a:pPr>
            <a:r>
              <a:rPr lang="en-GB" altLang="en-US" sz="2500" b="1" dirty="0" smtClean="0">
                <a:solidFill>
                  <a:srgbClr val="006600"/>
                </a:solidFill>
                <a:latin typeface="Comic Sans MS" pitchFamily="66" charset="0"/>
              </a:rPr>
              <a:t>between each counting number… how many do </a:t>
            </a:r>
          </a:p>
          <a:p>
            <a:pPr>
              <a:buFont typeface="Monotype Sorts" pitchFamily="2" charset="2"/>
              <a:buNone/>
            </a:pPr>
            <a:r>
              <a:rPr lang="en-GB" altLang="en-US" sz="2500" b="1" dirty="0" smtClean="0">
                <a:solidFill>
                  <a:srgbClr val="006600"/>
                </a:solidFill>
                <a:latin typeface="Comic Sans MS" pitchFamily="66" charset="0"/>
              </a:rPr>
              <a:t>you think? For example, between 1 and 2 we </a:t>
            </a:r>
          </a:p>
          <a:p>
            <a:pPr>
              <a:buFont typeface="Monotype Sorts" pitchFamily="2" charset="2"/>
              <a:buNone/>
            </a:pPr>
            <a:r>
              <a:rPr lang="en-GB" altLang="en-US" sz="2500" b="1" dirty="0" smtClean="0">
                <a:solidFill>
                  <a:srgbClr val="006600"/>
                </a:solidFill>
                <a:latin typeface="Comic Sans MS" pitchFamily="66" charset="0"/>
              </a:rPr>
              <a:t>have, only for example…</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There are as many as you want… an infinite </a:t>
            </a:r>
          </a:p>
          <a:p>
            <a:pPr>
              <a:buFont typeface="Monotype Sorts" pitchFamily="2" charset="2"/>
              <a:buNone/>
            </a:pPr>
            <a:r>
              <a:rPr lang="en-GB" altLang="en-US" sz="2500" b="1" dirty="0" smtClean="0">
                <a:solidFill>
                  <a:srgbClr val="006600"/>
                </a:solidFill>
                <a:latin typeface="Comic Sans MS" pitchFamily="66" charset="0"/>
              </a:rPr>
              <a:t>number!</a:t>
            </a: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29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3717032"/>
            <a:ext cx="5029039"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921094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2950"/>
                                        </p:tgtEl>
                                        <p:attrNameLst>
                                          <p:attrName>style.visibility</p:attrName>
                                        </p:attrNameLst>
                                      </p:cBhvr>
                                      <p:to>
                                        <p:strVal val="visible"/>
                                      </p:to>
                                    </p:set>
                                    <p:anim calcmode="lin" valueType="num">
                                      <p:cBhvr additive="base">
                                        <p:cTn id="17" dur="500" fill="hold"/>
                                        <p:tgtEl>
                                          <p:spTgt spid="82950"/>
                                        </p:tgtEl>
                                        <p:attrNameLst>
                                          <p:attrName>ppt_x</p:attrName>
                                        </p:attrNameLst>
                                      </p:cBhvr>
                                      <p:tavLst>
                                        <p:tav tm="0">
                                          <p:val>
                                            <p:strVal val="#ppt_x"/>
                                          </p:val>
                                        </p:tav>
                                        <p:tav tm="100000">
                                          <p:val>
                                            <p:strVal val="#ppt_x"/>
                                          </p:val>
                                        </p:tav>
                                      </p:tavLst>
                                    </p:anim>
                                    <p:anim calcmode="lin" valueType="num">
                                      <p:cBhvr additive="base">
                                        <p:cTn id="18" dur="500" fill="hold"/>
                                        <p:tgtEl>
                                          <p:spTgt spid="8295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How could there be as many fractions as </a:t>
            </a:r>
          </a:p>
          <a:p>
            <a:pPr>
              <a:buFont typeface="Monotype Sorts" pitchFamily="2" charset="2"/>
              <a:buNone/>
            </a:pPr>
            <a:r>
              <a:rPr lang="en-GB" altLang="en-US" sz="2500" b="1" dirty="0" smtClean="0">
                <a:solidFill>
                  <a:srgbClr val="006600"/>
                </a:solidFill>
                <a:latin typeface="Comic Sans MS" pitchFamily="66" charset="0"/>
              </a:rPr>
              <a:t>counting numbers?! Especially since between </a:t>
            </a:r>
          </a:p>
          <a:p>
            <a:pPr>
              <a:buFont typeface="Monotype Sorts" pitchFamily="2" charset="2"/>
              <a:buNone/>
            </a:pPr>
            <a:r>
              <a:rPr lang="en-GB" altLang="en-US" sz="2500" b="1" dirty="0" smtClean="0">
                <a:solidFill>
                  <a:srgbClr val="006600"/>
                </a:solidFill>
                <a:latin typeface="Comic Sans MS" pitchFamily="66" charset="0"/>
              </a:rPr>
              <a:t>any two counting numbers there is an infinite </a:t>
            </a:r>
          </a:p>
          <a:p>
            <a:pPr>
              <a:buFont typeface="Monotype Sorts" pitchFamily="2" charset="2"/>
              <a:buNone/>
            </a:pPr>
            <a:r>
              <a:rPr lang="en-GB" altLang="en-US" sz="2500" b="1" dirty="0" smtClean="0">
                <a:solidFill>
                  <a:srgbClr val="006600"/>
                </a:solidFill>
                <a:latin typeface="Comic Sans MS" pitchFamily="66" charset="0"/>
              </a:rPr>
              <a:t>number of fractions!</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Recall before that to do a perfect matching </a:t>
            </a:r>
          </a:p>
          <a:p>
            <a:pPr>
              <a:buFont typeface="Monotype Sorts" pitchFamily="2" charset="2"/>
              <a:buNone/>
            </a:pPr>
            <a:r>
              <a:rPr lang="en-GB" altLang="en-US" sz="2500" b="1" dirty="0" smtClean="0">
                <a:solidFill>
                  <a:srgbClr val="006600"/>
                </a:solidFill>
                <a:latin typeface="Comic Sans MS" pitchFamily="66" charset="0"/>
              </a:rPr>
              <a:t>all we have to do is count!</a:t>
            </a: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r>
              <a:rPr lang="en-GB" altLang="en-US" sz="2500" b="1" dirty="0" smtClean="0">
                <a:solidFill>
                  <a:srgbClr val="006600"/>
                </a:solidFill>
                <a:latin typeface="Comic Sans MS" pitchFamily="66" charset="0"/>
              </a:rPr>
              <a:t>Can we count ALL the fractions?!</a:t>
            </a: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spTree>
    <p:extLst>
      <p:ext uri="{BB962C8B-B14F-4D97-AF65-F5344CB8AC3E}">
        <p14:creationId xmlns:p14="http://schemas.microsoft.com/office/powerpoint/2010/main" val="2463195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62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This is how we do it… we set up a grid like </a:t>
            </a:r>
          </a:p>
          <a:p>
            <a:pPr>
              <a:buFont typeface="Monotype Sorts" pitchFamily="2" charset="2"/>
              <a:buNone/>
            </a:pPr>
            <a:r>
              <a:rPr lang="en-GB" altLang="en-US" sz="2500" b="1" dirty="0" smtClean="0">
                <a:solidFill>
                  <a:srgbClr val="006600"/>
                </a:solidFill>
                <a:latin typeface="Comic Sans MS" pitchFamily="66" charset="0"/>
              </a:rPr>
              <a:t>this: </a:t>
            </a: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39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9945" y="2492896"/>
            <a:ext cx="5028766" cy="422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22533840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Each point is given by a pair of coordinates… </a:t>
            </a: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39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9945" y="2492896"/>
            <a:ext cx="5028766" cy="422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16335508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…and we can </a:t>
            </a:r>
            <a:r>
              <a:rPr lang="en-GB" altLang="en-US" sz="2500" b="1" i="1" dirty="0" smtClean="0">
                <a:solidFill>
                  <a:srgbClr val="006600"/>
                </a:solidFill>
                <a:latin typeface="Comic Sans MS" pitchFamily="66" charset="0"/>
              </a:rPr>
              <a:t>count </a:t>
            </a:r>
            <a:r>
              <a:rPr lang="en-GB" altLang="en-US" sz="2500" b="1" dirty="0" smtClean="0">
                <a:solidFill>
                  <a:srgbClr val="006600"/>
                </a:solidFill>
                <a:latin typeface="Comic Sans MS" pitchFamily="66" charset="0"/>
              </a:rPr>
              <a:t>fractions… let the first </a:t>
            </a:r>
          </a:p>
          <a:p>
            <a:pPr>
              <a:buFont typeface="Monotype Sorts" pitchFamily="2" charset="2"/>
              <a:buNone/>
            </a:pPr>
            <a:r>
              <a:rPr lang="en-GB" altLang="en-US" sz="2500" b="1" dirty="0" smtClean="0">
                <a:solidFill>
                  <a:srgbClr val="006600"/>
                </a:solidFill>
                <a:latin typeface="Comic Sans MS" pitchFamily="66" charset="0"/>
              </a:rPr>
              <a:t>number be top… </a:t>
            </a:r>
          </a:p>
          <a:p>
            <a:pPr>
              <a:buFont typeface="Monotype Sorts" pitchFamily="2" charset="2"/>
              <a:buNone/>
            </a:pPr>
            <a:r>
              <a:rPr lang="en-GB" altLang="en-US" sz="2500" b="1" dirty="0" smtClean="0">
                <a:solidFill>
                  <a:srgbClr val="006600"/>
                </a:solidFill>
                <a:latin typeface="Comic Sans MS" pitchFamily="66" charset="0"/>
              </a:rPr>
              <a:t>…second be bottom!</a:t>
            </a: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39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2473616"/>
            <a:ext cx="5028766" cy="422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44333484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Let us start…</a:t>
            </a: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849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223883028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spTree>
    <p:extLst>
      <p:ext uri="{BB962C8B-B14F-4D97-AF65-F5344CB8AC3E}">
        <p14:creationId xmlns:p14="http://schemas.microsoft.com/office/powerpoint/2010/main" val="429477244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704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50235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235264020"/>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806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909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011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113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216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4212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318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61471"/>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421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523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625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15311" y="2486051"/>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728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830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6548"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1159454"/>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035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77130"/>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137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1547"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1200329"/>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count…or divide by zero!</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240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7567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34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44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1108"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547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649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212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752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85097"/>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854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0957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059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212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161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264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2125" y="2479191"/>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366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3728"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125" y="2492896"/>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8602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125" y="2492895"/>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a:off x="823245" y="1923433"/>
            <a:ext cx="6984826" cy="830997"/>
          </a:xfrm>
          <a:prstGeom prst="rect">
            <a:avLst/>
          </a:prstGeom>
          <a:noFill/>
        </p:spPr>
        <p:txBody>
          <a:bodyPr wrap="square" rtlCol="0">
            <a:spAutoFit/>
          </a:bodyPr>
          <a:lstStyle/>
          <a:p>
            <a:r>
              <a:rPr lang="en-GB" altLang="en-US" b="1" dirty="0" smtClean="0">
                <a:solidFill>
                  <a:srgbClr val="006600"/>
                </a:solidFill>
                <a:latin typeface="Comic Sans MS" pitchFamily="66" charset="0"/>
              </a:rPr>
              <a:t>Just remember not to double count!</a:t>
            </a:r>
          </a:p>
          <a:p>
            <a:endParaRPr lang="en-IE" dirty="0"/>
          </a:p>
        </p:txBody>
      </p:sp>
      <p:pic>
        <p:nvPicPr>
          <p:cNvPr id="870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492894"/>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993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2492893"/>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1469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492892"/>
            <a:ext cx="489585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2718603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625475" y="1844675"/>
            <a:ext cx="7250113"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r>
              <a:rPr lang="en-GB" altLang="en-US" sz="2500" b="1" dirty="0" smtClean="0">
                <a:solidFill>
                  <a:srgbClr val="006600"/>
                </a:solidFill>
                <a:latin typeface="Comic Sans MS" pitchFamily="66" charset="0"/>
              </a:rPr>
              <a:t>This gives a perfect matching between the </a:t>
            </a:r>
          </a:p>
          <a:p>
            <a:pPr>
              <a:buFont typeface="Monotype Sorts" pitchFamily="2" charset="2"/>
              <a:buNone/>
            </a:pPr>
            <a:r>
              <a:rPr lang="en-GB" altLang="en-US" sz="2500" b="1" dirty="0" smtClean="0">
                <a:solidFill>
                  <a:srgbClr val="006600"/>
                </a:solidFill>
                <a:latin typeface="Comic Sans MS" pitchFamily="66" charset="0"/>
              </a:rPr>
              <a:t>counting numbers and the fractions… that is </a:t>
            </a:r>
          </a:p>
          <a:p>
            <a:pPr>
              <a:buFont typeface="Monotype Sorts" pitchFamily="2" charset="2"/>
              <a:buNone/>
            </a:pPr>
            <a:r>
              <a:rPr lang="en-GB" altLang="en-US" sz="2500" b="1" dirty="0" smtClean="0">
                <a:solidFill>
                  <a:srgbClr val="006600"/>
                </a:solidFill>
                <a:latin typeface="Comic Sans MS" pitchFamily="66" charset="0"/>
              </a:rPr>
              <a:t>there are just as many of each!</a:t>
            </a: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a:solidFill>
                <a:srgbClr val="006600"/>
              </a:solidFill>
              <a:latin typeface="Comic Sans MS" pitchFamily="66" charset="0"/>
            </a:endParaRPr>
          </a:p>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AutoShape 2" descr="data:image/jpeg;base64,/9j/4AAQSkZJRgABAQAAAQABAAD/2wCEAAkGBhMQEBUUEhIVFRISFRcVGBQWFBUXEhcUFRAVFxQUFxQYGyYgFxkkGRQUHy8gIycpLCwsFx4xNTAqNSYrLCkBCQoKDgwOGg8PFywfHhwpLCwsLCkpLCksLCwtLCksLCwpKSwsKSkpLCkpKSw0LCwsLSwpLCkpLCkpLCksKSksLP/AABEIAMIBAwMBIgACEQEDEQH/xAAcAAEAAgMBAQEAAAAAAAAAAAAABgcDBAUCAQj/xABFEAACAQICBgcGAwQGCwAAAAAAAQIDEQQhBQYSMUFRBxMiYXGBkTJCUqGxwSOS0RZDgvAUJGOiwuEVF1NicoOTo7Kz8f/EABkBAQEBAQEBAAAAAAAAAAAAAAABAgMEBf/EACQRAQEAAgEDBAIDAAAAAAAAAAABAhEDEiExE0FR8CJxscHh/9oADAMBAAIRAxEAPwC8QAAAAAAAAAAAAAAAAAAAAAA18fj6dClKrVkoU6a2pSe5IDYBGdWukLB6QqypUZvrI3ahJOMpRVryjzSbJMAAAAAAAAAAAAAAAAAAAAAAAAAAAAAAAAAAAA+Tdk8r93PuPp8lKyAoN9OGMp4lurFRjCdqmGlBRcYXW0r+0prPPc8si8MNpanVpxnTltQmrxkr2afFc0a+L0VQrTjOrRpzlB3i5QjJxfxK6yfeZptHPq+Feo42XFfMj2vWAlj8FPDxkoSlKElJptdiopWaTTzsduLv5GnjMZCCe7xZN0RPo06O6ej6rr16iniXFwio36mnF2vZvOUnbe0uSXF2WQajrBGTy2ZR5xauvQ7eiNM7U9lu64G5Ud4AGgAAAAAAAAAAAAAAAAAAAAAAAAAAAAAAAANWtU7VuRtHEp6RjOrWjfOnUUP+1CX+JmcvAy4vHxgryaSXFvI0Kel6dRXhOMlzi018iE9Ker1fEbM4JzoxjnBZ2le7k48cuPcRDQWrzrQhQoYKSxCqN1MTtdW3T+G7s4JJJdm7423W5zS3a2auldmT5NfPgVDrlpTE6RxdTDU5bFCjJRleWwpzaXtyfC7aUeNr+Fh6u6kVcNSlGviZTk5uUYpymqcXup9ZPtVEubS8CK61ak11UqSoVabjXlCU6U42e3BJKUJZrck7PK63m5pnugNPrtF4uz7FSNtqPuyg917ZSi1/KaLs0TjO1Ca3SSfqit8FqFUxFbrMXJvO8nKSlOduCs2kuH2LCppRslklZJdyNeSrIwldTgmvDzTs16ozEX1Q0mpVMRTbzU9pZ84pSS8LL1JQJVAAUAAAAAAAAAAAAAAAAAAAAAAAAAAAAIfrxr3HBLq6TUq7XioJre+/kv5ct0sm3W1k1tw+AhtVZXk12acc5y8uC72VZojXxS0hUnNbFPFyT9rKFRJRjd2WTWV+diHaX0vOtOUqknKTzbbzZyKk7ox5XWl26T0vOWUZNLuPWrWCq3qVW2oSg4KV+2m2ryiuSt8kV9q3rurKliH2llGb3S5KT+L6li6O1lgoWbtb6dwvhn3QzEa9YzR03h68FWjHKE5NpyjwannfweaNzRum6+Kk6lWkqdNrsRd9tu+bz923dxN7GTpVam3FuPHK1r80mnbyMfXxvZebe8Y46MsttiFK09rms/n+pr6V0tGhBzk7JfN8EjT0zrFSw0HKckuS4t8kuLKp1j1mqYyfa7NNPsw+8ub+h00yk9DXSpCtGUKjj2nNtPNtye5rhYtbVLpThVShibJvJVFu/jXDxR+c6dfLwOlo/SsoSs2Zs14bl+X68p1FJJxaaeaazTXcz0U10f6/Og1TqycqDdu+F/eWW7mi46dRSSaaaaums00+Nyy7LNPQAKgAAAAAAAAAAAAAAAAAAAAAAHivWUIuUnaMU5N8kldsCO68a2LA0ezZ16l1Bckt82uS+b8yh9I4xzlKUm3KTbbbu23vbO9rVp2WLrzqu6Tdox+GC9lem/vbItiJHG3ddJNRqVZGtUq2M1S/BN+RzcfVayaa8U16XOkjFfFU6xuPmuT5o2sLrHicOtlvahyqXfHhM5WFqWqRff8AXIluD0JVr5QpuXgm/oW2Y+Uk2xUte3/s/JTy+hhxGvldq0Iwp343cpersdXD6v0aF5VaCnPbdJuavShPZk3eCedlGTvuurb7EeraqV1nGnLZecd19l7sr33CWVLNOTicVOpLanJylzk7+nLyMLNjEYOdN9qLi+9NfU12aR9idKhoybSu7I08Lg5zfZi337l6sk0aLSSyfg77zOV01I96KvDj/PEubo11ov8A1apLJ502+D3uF/mvPuKYw07Sz/8AhK9FYzYSlGTTTTT5NO6fic7dXbftp+gAaOhNJLE4enVXvxzXKSykvVM3jqwAAAAAAAAAAAAAAAAAAAAABFekzHulo6pbfUcaflKXa/uqRKiv+mets4Kmuddf+qoS+FnlUVapcxSpK2Zj688zr3OOnTb7ZIxyhfvvlZ5r0PDqnxTvuNTbN0146LouonNSik02oZJ2fLevIuHTGuVDC0Iwwmw5zhfs2caacd75zz3eb5OqZ1cvlu+55rYns2LZtI33jKmJc4xySSSk81FbacpX4ysmvNnf0frHCNCNOpF1pQbtVdTttOTaT7Odr28ERPRuklShLc237PFxta/qma2GneCSVpR3O7tKK3Xv71uPEaEtx2k8POLU4txfCUYv7kTqYHDxm5U4Nq90p5pdyTX1uYo1rn2VQ13RsyxBjlinbf5czXlUMc6g0bZp4nyOjo7SzTs3k9/I4M5mbD1LDRt+huifSPWYerC/sVE14SivvFk6Kl6EKzbxHK1P61C2izwUABUAAAAAAAAAAAAAAAAAAAIf0p6JliNHVNhXnTtVSW9qD7SXfsuRMD5KNwPyWqt0rM+OqTjpR6PJ4CpLE4eLlg5tykkruhJttqy/dcn7u7dYrx1+8zpdtlzCq2NTrj51xdJttVK9zWq4jnuMUpm1ojRLrzTa/DTzfxNe6u7n6FHuOFtTc6iVmk4tpZWvk5b1e6y4nnDdZO8KalK+9O8rcrye7dv7icYbBZWsblPBJLJJeCIm1dTUoScJrZnHeua4Nc0+Z4lUJ5pXQMK8bSykr2kvaV/t3EG0noeth29tXhwqRXZt3/C/H1BtruqeWzxGSZ6KB7pztv3GJu28tHot6K54mcMVjIOGHg1KnSkmpVZJ3jKUXupppOz9rw9oLB6I9XZYXARlUi1VxD6xp3TUbWpxaaTT2bNrg5MnJ8SsfQoAAAAAAAAAAAAAAAAAAAAAAADzUpqSakk01Zpq6a5NFUa69C2FqOU8I3h57LlsRW1Rb5KD9j+FpZ7i2Tm6WVnF+X8+pnLwPy1V1VrxyTpvvvJP0sz5S1ZrPe4LwvL5WRbGtWr/AFdR1ILsTd/+Fvf5HBhhyy7RGcFqjG95tz7t0fTj5sk2EwCirJG3Sw5t06IRjpYczqiZoQMigRGpKiYZ4ZPKx0XA8SpgRyvqZhqru6Wy3fODcN/FqLszDX6NcLCK/Gr7dSSjCG1Ts5PcvYvY7uN0hCgtqXklvZl1OvidJ01VzjBqaj7qcac5QXqovyOPLya/GXvfv9u/Fhv8r4ia6v8ARPo7BSU4UOsqxs1UrN1JJp3TipZRfekiYAHocwAAAAAAAAAAAAAAAAAAAAAAAAAADQ01D8KUrNuCcrLNtJdpJcXb6G+GiXvBCo4unWg3FxnB5ZO670+TOBjtXle9N+Rr6z6FqYevU/o9R0pbe3l7E7q6b77PPvRynrtXpzUatNONvatnfPlv4cDxYc/tZ3jvlw+8rd/ozi7NGWETlvXuMotyo2aaVrvP1Rr4vW2CinFLafu3eWXgd/Wx+ysejl9sSGKPRFcXrPJQTi43yys348TSxWnZzpx/EltcVFbOVny8jPr4+0qzgyvmxL8VpCnTV5yS+vocrFaf/E2Iq3+8/C+SI3XrOcYpJ3Ss2+OSTPU7uW03Z7svA8+XPll2nbz/AI7Y8OGPe93uddy6xN7TcrXebSTd/DKxN+jLD/1yMuNpt/8ATcfuiEUod1+5d38os/or0e7zqtWUY7C8ZNN/+K9TEx3nj+/v8NZZ/jf0sUAH1HiAAAAAAAAAAAAAAAAAAAAAAAAAAAAAEJ6RcLbq6qdr/hyb3b7xXjnMrTScm+TXrn4l3ax6BjjcPKjOUoqXvR3p2av875WzsUVrS3o7HSoYlNQnHajUt+HJrJVIu7spKya92UXvTu/nc/Dn19WMenjyxmOrXMmrPj9zxKCefEzSrQmrwlGS5pp/TcNjLd+pJktjXhG3cLpeBraUxcKS3pStkr3l+VGj/pilKTd2k22otNtK+UdzvZZb+B19O5zaTOY9nYeOW5K7+Rt0IXzb8ktxxIaeoxWTk+5Qa+crfUxVdZ557EFFc5Nt+it9WScN9oXknvUvpNJfYubUbB9XgafOous8dr2X+VI/P/R7oOvpjHxp1JyeGpWqV7WjDYTyp5LPaeVnw2nwP09CCSSSskrJcEluR24+HpvVa558m5qPoAPQ5AAAAAAAAAAAAAAAAAAAAAAAAAMFfHU4e1OK8zlYrXHDw95yfcgO4CIV+kKK9ik34uxo1ekGq/ZpwXjdg0npFukHUKlpbD7EuxWp3dKra7hJ2unzi7K68OKRwamvGJe5xXhFfc1p614p/vmvBJfYLpSOndV8TgazpYijJTjulGLlCSv7UJ2zRrRpVJZKNV37qjRbmsGPq4qHVSq3l7Sc7PZsm20ubSaIdKvUotKT2uds7PlwON5serp33jXp3W0ep6rVmm5QVOK5tbT5bMVx8bGvpPCqOJrx3bFarG3K1WSJrVxDqU3bZzTV07SV13rJmhtwq3lWp05zk3KcpRiltSd5O+drtvLvNTP5ZuKI7KRu6E0JXx9eNDDQ26ks38MYrfOcvdiv8lmdar1F+zQp+LhG3q1f5Fg6ia0rB09iFOjt1O1e2zNrO0LrlsyyReuHTVjaial0tFYRUYPbm3tVKrSTqTe924RW5LglxzZIyGUekP46P5ZfqdLD68YeW/aj4o2iQg0sPpqjU9mpF+djcjJPdmB9AAAAAAAAAAAAAAAAAAAAACO6wSr2exe3cSIAVDi5VLvb2vO5rlw1MLCXtQi/FJmnV1dw0t9GHpb6BdqqBZk9TsK/3VvCUv1MT1Iwvwy/OyG1cAsb9hsLyn+dn1akYX4ZfnYNqm0homVSW3Cq4OyW7aWV7ZXXM5v7KVM/x1n/AGd/8Rdv7F4X4H+ZmGeomHe7bX8Rj08d70111TdHVJq+1iJ579iMYX9bmKtqXlanXmle9pxjPyurMub9gaHxT9TDPo9p8Ks15JmumJtTb1OqWt10H/y3+ptaM1XlSqRnKttbGaioW4NZu7yz5FqPo7XCu/yr9T5/q7/t/wC5/mTphtDATaPR3HjWflFfqZodH1Jb6k36I0iBqVtx0MDpqtTa2ZyfcTalqPho71KXjI6OG0FQp+zSivn9Sm2loLStWqltxfjY7h8jFLcrH0IAAAAAAAAAAAAAAAAAAAAAAAAAAAAAAAAAAAAAAAAAAAAAAAAAAAAAAAA//9k="/>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pSp>
        <p:nvGrpSpPr>
          <p:cNvPr id="5" name="Group 4"/>
          <p:cNvGrpSpPr/>
          <p:nvPr/>
        </p:nvGrpSpPr>
        <p:grpSpPr>
          <a:xfrm>
            <a:off x="971550" y="333375"/>
            <a:ext cx="7467600" cy="953533"/>
            <a:chOff x="971550" y="333375"/>
            <a:chExt cx="7467600" cy="953533"/>
          </a:xfrm>
        </p:grpSpPr>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4:</a:t>
              </a:r>
              <a:endParaRPr lang="en-GB" altLang="en-US" sz="3800" dirty="0">
                <a:solidFill>
                  <a:srgbClr val="003399"/>
                </a:solidFill>
              </a:endParaRPr>
            </a:p>
          </p:txBody>
        </p:sp>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21" y="361522"/>
              <a:ext cx="3236429" cy="9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grpSp>
      <p:pic>
        <p:nvPicPr>
          <p:cNvPr id="1157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218259"/>
            <a:ext cx="7353300"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8153037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5714"/>
                                        </p:tgtEl>
                                        <p:attrNameLst>
                                          <p:attrName>style.visibility</p:attrName>
                                        </p:attrNameLst>
                                      </p:cBhvr>
                                      <p:to>
                                        <p:strVal val="visible"/>
                                      </p:to>
                                    </p:set>
                                    <p:anim calcmode="lin" valueType="num">
                                      <p:cBhvr additive="base">
                                        <p:cTn id="15" dur="500" fill="hold"/>
                                        <p:tgtEl>
                                          <p:spTgt spid="115714"/>
                                        </p:tgtEl>
                                        <p:attrNameLst>
                                          <p:attrName>ppt_x</p:attrName>
                                        </p:attrNameLst>
                                      </p:cBhvr>
                                      <p:tavLst>
                                        <p:tav tm="0">
                                          <p:val>
                                            <p:strVal val="#ppt_x"/>
                                          </p:val>
                                        </p:tav>
                                        <p:tav tm="100000">
                                          <p:val>
                                            <p:strVal val="#ppt_x"/>
                                          </p:val>
                                        </p:tav>
                                      </p:tavLst>
                                    </p:anim>
                                    <p:anim calcmode="lin" valueType="num">
                                      <p:cBhvr additive="base">
                                        <p:cTn id="16" dur="500" fill="hold"/>
                                        <p:tgtEl>
                                          <p:spTgt spid="1157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5"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8676" name="Text Box 4"/>
          <p:cNvSpPr txBox="1">
            <a:spLocks noChangeArrowheads="1"/>
          </p:cNvSpPr>
          <p:nvPr/>
        </p:nvSpPr>
        <p:spPr bwMode="auto">
          <a:xfrm>
            <a:off x="971550" y="333375"/>
            <a:ext cx="7467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5</a:t>
            </a:r>
          </a:p>
          <a:p>
            <a:pPr algn="ctr">
              <a:spcBef>
                <a:spcPct val="50000"/>
              </a:spcBef>
            </a:pPr>
            <a:endParaRPr lang="en-GB" altLang="en-US" sz="3800">
              <a:solidFill>
                <a:srgbClr val="003399"/>
              </a:solidFill>
            </a:endParaRPr>
          </a:p>
        </p:txBody>
      </p:sp>
      <p:pic>
        <p:nvPicPr>
          <p:cNvPr id="2867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916113"/>
            <a:ext cx="6315075"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Given everything that we have seen already </a:t>
            </a:r>
          </a:p>
          <a:p>
            <a:pPr>
              <a:buFont typeface="Monotype Sorts" pitchFamily="2" charset="2"/>
              <a:buNone/>
            </a:pPr>
            <a:r>
              <a:rPr lang="en-GB" altLang="en-US" sz="2500" b="1" kern="0" dirty="0" smtClean="0">
                <a:solidFill>
                  <a:srgbClr val="006600"/>
                </a:solidFill>
                <a:latin typeface="Comic Sans MS" pitchFamily="66" charset="0"/>
              </a:rPr>
              <a:t>we would surely believe that there are just </a:t>
            </a:r>
          </a:p>
          <a:p>
            <a:pPr>
              <a:buFont typeface="Monotype Sorts" pitchFamily="2" charset="2"/>
              <a:buNone/>
            </a:pPr>
            <a:r>
              <a:rPr lang="en-GB" altLang="en-US" sz="2500" b="1" kern="0" dirty="0" smtClean="0">
                <a:solidFill>
                  <a:srgbClr val="006600"/>
                </a:solidFill>
                <a:latin typeface="Comic Sans MS" pitchFamily="66" charset="0"/>
              </a:rPr>
              <a:t>as many decimals as counting numbers… but </a:t>
            </a:r>
          </a:p>
          <a:p>
            <a:pPr>
              <a:buFont typeface="Monotype Sorts" pitchFamily="2" charset="2"/>
              <a:buNone/>
            </a:pPr>
            <a:r>
              <a:rPr lang="en-GB" altLang="en-US" sz="2500" b="1" kern="0" dirty="0" smtClean="0">
                <a:solidFill>
                  <a:srgbClr val="006600"/>
                </a:solidFill>
                <a:latin typeface="Comic Sans MS" pitchFamily="66" charset="0"/>
              </a:rPr>
              <a:t>strangely the answer is NO!</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First of all we will show that while all </a:t>
            </a:r>
          </a:p>
          <a:p>
            <a:pPr>
              <a:buFont typeface="Monotype Sorts" pitchFamily="2" charset="2"/>
              <a:buNone/>
            </a:pPr>
            <a:r>
              <a:rPr lang="en-GB" altLang="en-US" sz="2500" b="1" kern="0" dirty="0" smtClean="0">
                <a:solidFill>
                  <a:srgbClr val="006600"/>
                </a:solidFill>
                <a:latin typeface="Comic Sans MS" pitchFamily="66" charset="0"/>
              </a:rPr>
              <a:t>fractions are decimals not all decimals are </a:t>
            </a:r>
          </a:p>
          <a:p>
            <a:pPr>
              <a:buFont typeface="Monotype Sorts" pitchFamily="2" charset="2"/>
              <a:buNone/>
            </a:pPr>
            <a:r>
              <a:rPr lang="en-GB" altLang="en-US" sz="2500" b="1" kern="0" dirty="0" smtClean="0">
                <a:solidFill>
                  <a:srgbClr val="006600"/>
                </a:solidFill>
                <a:latin typeface="Comic Sans MS" pitchFamily="66" charset="0"/>
              </a:rPr>
              <a:t>fractions</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4102504492"/>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Now take any fraction at all: by repeated division we can find the decimal expansion </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e.g.  2/3=0.6666666666666666666666666…</a:t>
            </a:r>
          </a:p>
          <a:p>
            <a:pPr>
              <a:buFont typeface="Monotype Sorts" pitchFamily="2" charset="2"/>
              <a:buNone/>
            </a:pPr>
            <a:r>
              <a:rPr lang="en-GB" altLang="en-US" sz="2500" b="1" kern="0" dirty="0" smtClean="0">
                <a:solidFill>
                  <a:srgbClr val="006600"/>
                </a:solidFill>
                <a:latin typeface="Comic Sans MS" pitchFamily="66" charset="0"/>
              </a:rPr>
              <a:t>Where the dots mean that it goes on </a:t>
            </a:r>
          </a:p>
          <a:p>
            <a:pPr>
              <a:buFont typeface="Monotype Sorts" pitchFamily="2" charset="2"/>
              <a:buNone/>
            </a:pPr>
            <a:r>
              <a:rPr lang="en-GB" altLang="en-US" sz="2500" b="1" kern="0" dirty="0">
                <a:solidFill>
                  <a:srgbClr val="006600"/>
                </a:solidFill>
                <a:latin typeface="Comic Sans MS" pitchFamily="66" charset="0"/>
              </a:rPr>
              <a:t>f</a:t>
            </a:r>
            <a:r>
              <a:rPr lang="en-GB" altLang="en-US" sz="2500" b="1" kern="0" dirty="0" smtClean="0">
                <a:solidFill>
                  <a:srgbClr val="006600"/>
                </a:solidFill>
                <a:latin typeface="Comic Sans MS" pitchFamily="66" charset="0"/>
              </a:rPr>
              <a:t>orever… this means we can put 2/3 on the </a:t>
            </a:r>
          </a:p>
          <a:p>
            <a:pPr>
              <a:buFont typeface="Monotype Sorts" pitchFamily="2" charset="2"/>
              <a:buNone/>
            </a:pPr>
            <a:r>
              <a:rPr lang="en-GB" altLang="en-US" sz="2500" b="1" kern="0" dirty="0" err="1" smtClean="0">
                <a:solidFill>
                  <a:srgbClr val="006600"/>
                </a:solidFill>
                <a:latin typeface="Comic Sans MS" pitchFamily="66" charset="0"/>
              </a:rPr>
              <a:t>numberline</a:t>
            </a:r>
            <a:r>
              <a:rPr lang="en-GB" altLang="en-US" sz="2500" b="1" kern="0" dirty="0" smtClean="0">
                <a:solidFill>
                  <a:srgbClr val="006600"/>
                </a:solidFill>
                <a:latin typeface="Comic Sans MS" pitchFamily="66" charset="0"/>
              </a:rPr>
              <a:t>… somewhere between 0.6 &amp; 0.7.</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167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2" y="5085184"/>
            <a:ext cx="348615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919265708"/>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Now here comes the odd part… not all </a:t>
            </a:r>
          </a:p>
          <a:p>
            <a:pPr>
              <a:buFont typeface="Monotype Sorts" pitchFamily="2" charset="2"/>
              <a:buNone/>
            </a:pPr>
            <a:r>
              <a:rPr lang="en-GB" altLang="en-US" sz="2500" b="1" kern="0" dirty="0" smtClean="0">
                <a:solidFill>
                  <a:srgbClr val="006600"/>
                </a:solidFill>
                <a:latin typeface="Comic Sans MS" pitchFamily="66" charset="0"/>
              </a:rPr>
              <a:t>decimals can be written as fractions… </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For example,</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The digits goes on forever… 3.14 and 22/7 </a:t>
            </a:r>
          </a:p>
          <a:p>
            <a:pPr>
              <a:buFont typeface="Monotype Sorts" pitchFamily="2" charset="2"/>
              <a:buNone/>
            </a:pPr>
            <a:r>
              <a:rPr lang="en-GB" altLang="en-US" sz="2500" b="1" kern="0" dirty="0" smtClean="0">
                <a:solidFill>
                  <a:srgbClr val="006600"/>
                </a:solidFill>
                <a:latin typeface="Comic Sans MS" pitchFamily="66" charset="0"/>
              </a:rPr>
              <a:t>are only </a:t>
            </a:r>
            <a:r>
              <a:rPr lang="en-GB" altLang="en-US" sz="2500" b="1" i="1" kern="0" dirty="0" smtClean="0">
                <a:solidFill>
                  <a:srgbClr val="006600"/>
                </a:solidFill>
                <a:latin typeface="Comic Sans MS" pitchFamily="66" charset="0"/>
              </a:rPr>
              <a:t>approximations… </a:t>
            </a:r>
            <a:r>
              <a:rPr lang="en-GB" altLang="en-US" sz="2500" b="1" kern="0" dirty="0" smtClean="0">
                <a:solidFill>
                  <a:srgbClr val="006600"/>
                </a:solidFill>
                <a:latin typeface="Comic Sans MS" pitchFamily="66" charset="0"/>
              </a:rPr>
              <a:t>to show that this is </a:t>
            </a:r>
          </a:p>
          <a:p>
            <a:pPr>
              <a:buFont typeface="Monotype Sorts" pitchFamily="2" charset="2"/>
              <a:buNone/>
            </a:pPr>
            <a:r>
              <a:rPr lang="en-GB" altLang="en-US" sz="2500" b="1" kern="0" dirty="0" smtClean="0">
                <a:solidFill>
                  <a:srgbClr val="006600"/>
                </a:solidFill>
                <a:latin typeface="Comic Sans MS" pitchFamily="66" charset="0"/>
              </a:rPr>
              <a:t>impossible is very, very difficult and it took </a:t>
            </a:r>
          </a:p>
          <a:p>
            <a:pPr>
              <a:buFont typeface="Monotype Sorts" pitchFamily="2" charset="2"/>
              <a:buNone/>
            </a:pPr>
            <a:r>
              <a:rPr lang="en-GB" altLang="en-US" sz="2500" b="1" kern="0" dirty="0" smtClean="0">
                <a:solidFill>
                  <a:srgbClr val="006600"/>
                </a:solidFill>
                <a:latin typeface="Comic Sans MS" pitchFamily="66" charset="0"/>
              </a:rPr>
              <a:t>until 1761 to settle this.</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177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9312" y="3735980"/>
            <a:ext cx="4905375"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481663366"/>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Therefore there are decimals that aren’t fractions… but of course this doesn’t tell us anything… there are fractions that are not counting numbers but there are just as many of each!</a:t>
            </a:r>
          </a:p>
          <a:p>
            <a:pPr>
              <a:buFont typeface="Monotype Sorts" pitchFamily="2" charset="2"/>
              <a:buNone/>
            </a:pPr>
            <a:endParaRPr lang="en-GB" altLang="en-US" sz="2500" b="1" kern="0" dirty="0">
              <a:solidFill>
                <a:srgbClr val="006600"/>
              </a:solidFill>
              <a:latin typeface="Comic Sans MS" pitchFamily="66" charset="0"/>
            </a:endParaRPr>
          </a:p>
          <a:p>
            <a:pPr>
              <a:buNone/>
            </a:pPr>
            <a:r>
              <a:rPr lang="en-GB" altLang="en-US" sz="2500" b="1" kern="0" dirty="0" smtClean="0">
                <a:solidFill>
                  <a:srgbClr val="006600"/>
                </a:solidFill>
                <a:latin typeface="Comic Sans MS" pitchFamily="66" charset="0"/>
              </a:rPr>
              <a:t>To show that there are </a:t>
            </a:r>
            <a:r>
              <a:rPr lang="en-GB" altLang="en-US" sz="2500" b="1" i="1" kern="0" dirty="0" smtClean="0">
                <a:solidFill>
                  <a:srgbClr val="006600"/>
                </a:solidFill>
                <a:latin typeface="Comic Sans MS" pitchFamily="66" charset="0"/>
              </a:rPr>
              <a:t>more </a:t>
            </a:r>
            <a:r>
              <a:rPr lang="en-GB" altLang="en-US" sz="2500" b="1" kern="0" dirty="0" smtClean="0">
                <a:solidFill>
                  <a:srgbClr val="006600"/>
                </a:solidFill>
                <a:latin typeface="Comic Sans MS" pitchFamily="66" charset="0"/>
              </a:rPr>
              <a:t>decimals than counting numbers we do a </a:t>
            </a:r>
            <a:r>
              <a:rPr lang="en-GB" altLang="en-US" sz="2500" b="1" i="1" kern="0" dirty="0" smtClean="0">
                <a:solidFill>
                  <a:srgbClr val="006600"/>
                </a:solidFill>
                <a:latin typeface="Comic Sans MS" pitchFamily="66" charset="0"/>
              </a:rPr>
              <a:t>proof by contradiction </a:t>
            </a:r>
            <a:r>
              <a:rPr lang="en-GB" altLang="en-US" sz="2500" b="1" kern="0" dirty="0" smtClean="0">
                <a:solidFill>
                  <a:srgbClr val="006600"/>
                </a:solidFill>
                <a:latin typeface="Comic Sans MS" pitchFamily="66" charset="0"/>
              </a:rPr>
              <a:t>or in Latin </a:t>
            </a:r>
            <a:r>
              <a:rPr lang="en-GB" altLang="en-US" sz="2500" b="1" i="1" kern="0" dirty="0" err="1" smtClean="0">
                <a:solidFill>
                  <a:srgbClr val="006600"/>
                </a:solidFill>
                <a:latin typeface="Comic Sans MS" pitchFamily="66" charset="0"/>
              </a:rPr>
              <a:t>reductio</a:t>
            </a:r>
            <a:r>
              <a:rPr lang="en-GB" altLang="en-US" sz="2500" b="1" i="1" kern="0" dirty="0" smtClean="0">
                <a:solidFill>
                  <a:srgbClr val="006600"/>
                </a:solidFill>
                <a:latin typeface="Comic Sans MS" pitchFamily="66" charset="0"/>
              </a:rPr>
              <a:t> ad absurdum</a:t>
            </a:r>
            <a:r>
              <a:rPr lang="en-GB" altLang="en-US" sz="2500" b="1" kern="0" dirty="0" smtClean="0">
                <a:solidFill>
                  <a:srgbClr val="006600"/>
                </a:solidFill>
                <a:latin typeface="Comic Sans MS" pitchFamily="66" charset="0"/>
              </a:rPr>
              <a:t> </a:t>
            </a:r>
            <a:r>
              <a:rPr lang="en-IE" sz="2800" dirty="0"/>
              <a:t> </a:t>
            </a: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77350790"/>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IE" altLang="en-US" sz="2500" b="1" kern="0" dirty="0" smtClean="0">
                <a:solidFill>
                  <a:srgbClr val="006600"/>
                </a:solidFill>
                <a:latin typeface="Comic Sans MS" pitchFamily="66" charset="0"/>
              </a:rPr>
              <a:t>A Proof by Contradiction goes like this</a:t>
            </a:r>
          </a:p>
          <a:p>
            <a:pPr marL="457200" indent="-457200">
              <a:buFont typeface="+mj-lt"/>
              <a:buAutoNum type="arabicPeriod"/>
            </a:pPr>
            <a:r>
              <a:rPr lang="en-IE" altLang="en-US" sz="2500" b="1" kern="0" dirty="0" smtClean="0">
                <a:solidFill>
                  <a:srgbClr val="006600"/>
                </a:solidFill>
                <a:latin typeface="Comic Sans MS" pitchFamily="66" charset="0"/>
              </a:rPr>
              <a:t>We assume that something, call it P, is true</a:t>
            </a:r>
          </a:p>
          <a:p>
            <a:pPr marL="457200" indent="-457200">
              <a:buFont typeface="+mj-lt"/>
              <a:buAutoNum type="arabicPeriod"/>
            </a:pPr>
            <a:r>
              <a:rPr lang="en-GB" altLang="en-US" sz="2500" b="1" kern="0" dirty="0" smtClean="0">
                <a:solidFill>
                  <a:srgbClr val="006600"/>
                </a:solidFill>
                <a:latin typeface="Comic Sans MS" pitchFamily="66" charset="0"/>
              </a:rPr>
              <a:t>We argue that if P is true then Q must also be true</a:t>
            </a:r>
          </a:p>
          <a:p>
            <a:pPr marL="457200" indent="-457200">
              <a:buFont typeface="+mj-lt"/>
              <a:buAutoNum type="arabicPeriod"/>
            </a:pPr>
            <a:r>
              <a:rPr lang="en-GB" altLang="en-US" sz="2500" b="1" kern="0" dirty="0" smtClean="0">
                <a:solidFill>
                  <a:srgbClr val="006600"/>
                </a:solidFill>
                <a:latin typeface="Comic Sans MS" pitchFamily="66" charset="0"/>
              </a:rPr>
              <a:t>If Q is impossible or contradicts P then our original assumption that P was true must have been wrong!</a:t>
            </a:r>
          </a:p>
          <a:p>
            <a:pPr marL="457200" indent="-457200">
              <a:buFont typeface="+mj-lt"/>
              <a:buAutoNum type="arabicPeriod"/>
            </a:pPr>
            <a:r>
              <a:rPr lang="en-GB" altLang="en-US" sz="2500" b="1" kern="0" dirty="0" smtClean="0">
                <a:solidFill>
                  <a:srgbClr val="006600"/>
                </a:solidFill>
                <a:latin typeface="Comic Sans MS" pitchFamily="66" charset="0"/>
              </a:rPr>
              <a:t>Therefore P is false.</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4032314063"/>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IE" altLang="en-US" sz="2500" b="1" kern="0" dirty="0" smtClean="0">
                <a:solidFill>
                  <a:srgbClr val="006600"/>
                </a:solidFill>
                <a:latin typeface="Comic Sans MS" pitchFamily="66" charset="0"/>
              </a:rPr>
              <a:t>For example,</a:t>
            </a:r>
          </a:p>
          <a:p>
            <a:pPr marL="457200" indent="-457200">
              <a:buFont typeface="+mj-lt"/>
              <a:buAutoNum type="arabicPeriod"/>
            </a:pPr>
            <a:r>
              <a:rPr lang="en-IE" altLang="en-US" sz="2500" b="1" kern="0" dirty="0" smtClean="0">
                <a:solidFill>
                  <a:srgbClr val="006600"/>
                </a:solidFill>
                <a:latin typeface="Comic Sans MS" pitchFamily="66" charset="0"/>
              </a:rPr>
              <a:t>Assume that there is a largest even number M.</a:t>
            </a:r>
          </a:p>
          <a:p>
            <a:pPr marL="457200" indent="-457200">
              <a:buFont typeface="+mj-lt"/>
              <a:buAutoNum type="arabicPeriod"/>
            </a:pPr>
            <a:r>
              <a:rPr lang="en-GB" altLang="en-US" sz="2500" b="1" kern="0" dirty="0" smtClean="0">
                <a:solidFill>
                  <a:srgbClr val="006600"/>
                </a:solidFill>
                <a:latin typeface="Comic Sans MS" pitchFamily="66" charset="0"/>
              </a:rPr>
              <a:t>But M+2 is an even larger even number.</a:t>
            </a:r>
          </a:p>
          <a:p>
            <a:pPr marL="457200" indent="-457200">
              <a:buFont typeface="+mj-lt"/>
              <a:buAutoNum type="arabicPeriod"/>
            </a:pPr>
            <a:r>
              <a:rPr lang="en-GB" altLang="en-US" sz="2500" b="1" kern="0" dirty="0" smtClean="0">
                <a:solidFill>
                  <a:srgbClr val="006600"/>
                </a:solidFill>
                <a:latin typeface="Comic Sans MS" pitchFamily="66" charset="0"/>
              </a:rPr>
              <a:t>This contradicts the initial assumption.</a:t>
            </a:r>
          </a:p>
          <a:p>
            <a:pPr marL="457200" indent="-457200">
              <a:buFont typeface="+mj-lt"/>
              <a:buAutoNum type="arabicPeriod"/>
            </a:pPr>
            <a:r>
              <a:rPr lang="en-GB" altLang="en-US" sz="2500" b="1" kern="0" dirty="0" smtClean="0">
                <a:solidFill>
                  <a:srgbClr val="006600"/>
                </a:solidFill>
                <a:latin typeface="Comic Sans MS" pitchFamily="66" charset="0"/>
              </a:rPr>
              <a:t>Therefore there is no largest even number</a:t>
            </a: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3641672523"/>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IE" altLang="en-US" sz="2500" b="1" kern="0" dirty="0" smtClean="0">
                <a:solidFill>
                  <a:srgbClr val="006600"/>
                </a:solidFill>
                <a:latin typeface="Comic Sans MS" pitchFamily="66" charset="0"/>
              </a:rPr>
              <a:t>We are going to do a proof by contradiction like this:</a:t>
            </a:r>
          </a:p>
          <a:p>
            <a:pPr marL="457200" indent="-457200">
              <a:buFont typeface="+mj-lt"/>
              <a:buAutoNum type="arabicPeriod"/>
            </a:pPr>
            <a:r>
              <a:rPr lang="en-IE" altLang="en-US" sz="2500" b="1" kern="0" dirty="0" smtClean="0">
                <a:solidFill>
                  <a:srgbClr val="006600"/>
                </a:solidFill>
                <a:latin typeface="Comic Sans MS" pitchFamily="66" charset="0"/>
              </a:rPr>
              <a:t>Assume that there is a perfect matching between the decimals and the counting numbers.</a:t>
            </a:r>
          </a:p>
          <a:p>
            <a:pPr marL="457200" indent="-457200">
              <a:buFont typeface="+mj-lt"/>
              <a:buAutoNum type="arabicPeriod"/>
            </a:pPr>
            <a:r>
              <a:rPr lang="en-IE" altLang="en-US" sz="2500" b="1" kern="0" dirty="0" smtClean="0">
                <a:solidFill>
                  <a:srgbClr val="006600"/>
                </a:solidFill>
                <a:latin typeface="Comic Sans MS" pitchFamily="66" charset="0"/>
              </a:rPr>
              <a:t>We will show that this is impossible.</a:t>
            </a:r>
            <a:endParaRPr lang="en-GB" altLang="en-US" sz="2500" b="1" kern="0" dirty="0" smtClean="0">
              <a:solidFill>
                <a:srgbClr val="006600"/>
              </a:solidFill>
              <a:latin typeface="Comic Sans MS" pitchFamily="66" charset="0"/>
            </a:endParaRPr>
          </a:p>
          <a:p>
            <a:pPr marL="457200" indent="-457200">
              <a:buFont typeface="+mj-lt"/>
              <a:buAutoNum type="arabicPeriod"/>
            </a:pPr>
            <a:r>
              <a:rPr lang="en-GB" altLang="en-US" sz="2500" b="1" kern="0" dirty="0" smtClean="0">
                <a:solidFill>
                  <a:srgbClr val="006600"/>
                </a:solidFill>
                <a:latin typeface="Comic Sans MS" pitchFamily="66" charset="0"/>
              </a:rPr>
              <a:t>This contradicts the initial assumption.</a:t>
            </a:r>
          </a:p>
          <a:p>
            <a:pPr marL="457200" indent="-457200">
              <a:buFont typeface="+mj-lt"/>
              <a:buAutoNum type="arabicPeriod"/>
            </a:pPr>
            <a:r>
              <a:rPr lang="en-GB" altLang="en-US" sz="2500" b="1" kern="0" dirty="0" smtClean="0">
                <a:solidFill>
                  <a:srgbClr val="006600"/>
                </a:solidFill>
                <a:latin typeface="Comic Sans MS" pitchFamily="66" charset="0"/>
              </a:rPr>
              <a:t>Therefore there is no perfect matching between the decimals and the counting numbers.</a:t>
            </a: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2953399411"/>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marL="0" indent="0">
              <a:buNone/>
            </a:pPr>
            <a:r>
              <a:rPr lang="en-IE" altLang="en-US" sz="2500" b="1" kern="0" dirty="0" smtClean="0">
                <a:solidFill>
                  <a:srgbClr val="006600"/>
                </a:solidFill>
                <a:latin typeface="Comic Sans MS" pitchFamily="66" charset="0"/>
              </a:rPr>
              <a:t>1. Assume that there is a perfect matching between the decimals and the counting numbers.</a:t>
            </a:r>
          </a:p>
          <a:p>
            <a:pPr>
              <a:buFont typeface="Monotype Sorts" pitchFamily="2" charset="2"/>
              <a:buNone/>
            </a:pPr>
            <a:endParaRPr lang="en-IE" altLang="en-US" sz="2500" b="1" kern="0" dirty="0">
              <a:solidFill>
                <a:srgbClr val="006600"/>
              </a:solidFill>
              <a:latin typeface="Comic Sans MS" pitchFamily="66" charset="0"/>
            </a:endParaRPr>
          </a:p>
          <a:p>
            <a:pPr>
              <a:buFont typeface="Monotype Sorts" pitchFamily="2" charset="2"/>
              <a:buNone/>
            </a:pPr>
            <a:r>
              <a:rPr lang="en-IE" altLang="en-US" sz="2500" b="1" kern="0" dirty="0" smtClean="0">
                <a:solidFill>
                  <a:srgbClr val="006600"/>
                </a:solidFill>
                <a:latin typeface="Comic Sans MS" pitchFamily="66" charset="0"/>
              </a:rPr>
              <a:t>If there is a perfect matching between the decimals and the counting numbers there is a way of counting the decimals:</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1878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6863" y="5097384"/>
            <a:ext cx="3878584" cy="1760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534976594"/>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marL="0" indent="0">
              <a:buNone/>
            </a:pPr>
            <a:r>
              <a:rPr lang="en-IE" altLang="en-US" sz="2500" b="1" kern="0" dirty="0" smtClean="0">
                <a:solidFill>
                  <a:srgbClr val="006600"/>
                </a:solidFill>
                <a:latin typeface="Comic Sans MS" pitchFamily="66" charset="0"/>
              </a:rPr>
              <a:t>That is we can list or count the decimals… this is the first, this is the second, this is the third, etc….</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198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4702" y="3140968"/>
            <a:ext cx="3396430" cy="3384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66339052"/>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marL="0" indent="0">
              <a:buNone/>
            </a:pPr>
            <a:r>
              <a:rPr lang="en-IE" altLang="en-US" sz="2500" b="1" kern="0" dirty="0" smtClean="0">
                <a:solidFill>
                  <a:srgbClr val="006600"/>
                </a:solidFill>
                <a:latin typeface="Comic Sans MS" pitchFamily="66" charset="0"/>
              </a:rPr>
              <a:t>2. Now we are going to write down a special decimal. The first digit of the special decimal is five plus the first decimal’s first digit. The second digit of the </a:t>
            </a:r>
          </a:p>
          <a:p>
            <a:pPr marL="0" indent="0">
              <a:buNone/>
            </a:pPr>
            <a:r>
              <a:rPr lang="en-IE" altLang="en-US" sz="2500" b="1" kern="0" dirty="0" smtClean="0">
                <a:solidFill>
                  <a:srgbClr val="006600"/>
                </a:solidFill>
                <a:latin typeface="Comic Sans MS" pitchFamily="66" charset="0"/>
              </a:rPr>
              <a:t>Special decimal is five plus the </a:t>
            </a:r>
          </a:p>
          <a:p>
            <a:pPr marL="0" indent="0">
              <a:buNone/>
            </a:pPr>
            <a:r>
              <a:rPr lang="en-IE" altLang="en-US" sz="2500" b="1" kern="0" dirty="0" smtClean="0">
                <a:solidFill>
                  <a:srgbClr val="006600"/>
                </a:solidFill>
                <a:latin typeface="Comic Sans MS" pitchFamily="66" charset="0"/>
              </a:rPr>
              <a:t>Second decimal’s second digit </a:t>
            </a:r>
          </a:p>
          <a:p>
            <a:pPr marL="0" indent="0">
              <a:buNone/>
            </a:pPr>
            <a:r>
              <a:rPr lang="en-IE" altLang="en-US" sz="2500" b="1" kern="0" dirty="0" smtClean="0">
                <a:solidFill>
                  <a:srgbClr val="006600"/>
                </a:solidFill>
                <a:latin typeface="Comic Sans MS" pitchFamily="66" charset="0"/>
              </a:rPr>
              <a:t>And so on…</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208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8713" y="3068960"/>
            <a:ext cx="2781300"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12083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157192"/>
            <a:ext cx="3657600" cy="791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3160318060"/>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marL="0" indent="0">
              <a:buNone/>
            </a:pPr>
            <a:r>
              <a:rPr lang="en-IE" altLang="en-US" sz="2500" b="1" kern="0" dirty="0" smtClean="0">
                <a:solidFill>
                  <a:srgbClr val="006600"/>
                </a:solidFill>
                <a:latin typeface="Comic Sans MS" pitchFamily="66" charset="0"/>
              </a:rPr>
              <a:t>Is this special decimal equal to the first decimal? Is it equal to the second? The third? The fourth…</a:t>
            </a:r>
          </a:p>
          <a:p>
            <a:pPr marL="0" indent="0">
              <a:buNone/>
            </a:pPr>
            <a:endParaRPr lang="en-IE" altLang="en-US" sz="2500" b="1" kern="0" dirty="0">
              <a:solidFill>
                <a:srgbClr val="006600"/>
              </a:solidFill>
              <a:latin typeface="Comic Sans MS" pitchFamily="66" charset="0"/>
            </a:endParaRPr>
          </a:p>
          <a:p>
            <a:pPr marL="0" indent="0">
              <a:buNone/>
            </a:pPr>
            <a:r>
              <a:rPr lang="en-IE" altLang="en-US" sz="2500" b="1" kern="0" dirty="0" smtClean="0">
                <a:solidFill>
                  <a:srgbClr val="006600"/>
                </a:solidFill>
                <a:latin typeface="Comic Sans MS" pitchFamily="66" charset="0"/>
              </a:rPr>
              <a:t>It is different to every single</a:t>
            </a:r>
          </a:p>
          <a:p>
            <a:pPr marL="0" indent="0">
              <a:buNone/>
            </a:pPr>
            <a:r>
              <a:rPr lang="en-IE" altLang="en-US" sz="2500" b="1" kern="0" dirty="0" smtClean="0">
                <a:solidFill>
                  <a:srgbClr val="006600"/>
                </a:solidFill>
                <a:latin typeface="Comic Sans MS" pitchFamily="66" charset="0"/>
              </a:rPr>
              <a:t>Decimal on the list because</a:t>
            </a:r>
          </a:p>
          <a:p>
            <a:pPr marL="0" indent="0">
              <a:buNone/>
            </a:pPr>
            <a:r>
              <a:rPr lang="en-IE" altLang="en-US" sz="2500" b="1" kern="0" dirty="0" smtClean="0">
                <a:solidFill>
                  <a:srgbClr val="006600"/>
                </a:solidFill>
                <a:latin typeface="Comic Sans MS" pitchFamily="66" charset="0"/>
              </a:rPr>
              <a:t>It differs in some decimal place!!!</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1923573750"/>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a:t>
            </a:r>
            <a:r>
              <a:rPr lang="en-GB" altLang="en-US" sz="3800" dirty="0" smtClean="0">
                <a:solidFill>
                  <a:srgbClr val="003399"/>
                </a:solidFill>
                <a:latin typeface="Comic Sans MS" pitchFamily="66" charset="0"/>
              </a:rPr>
              <a:t>5:</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2" y="315592"/>
            <a:ext cx="3622070" cy="101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marL="0" indent="0">
              <a:buNone/>
            </a:pPr>
            <a:r>
              <a:rPr lang="en-IE" altLang="en-US" sz="2500" b="1" kern="0" dirty="0" smtClean="0">
                <a:solidFill>
                  <a:srgbClr val="006600"/>
                </a:solidFill>
                <a:latin typeface="Comic Sans MS" pitchFamily="66" charset="0"/>
              </a:rPr>
              <a:t>That is whenever we count the decimals there is at least one that we miss!</a:t>
            </a:r>
          </a:p>
          <a:p>
            <a:pPr marL="0" indent="0">
              <a:buNone/>
            </a:pPr>
            <a:endParaRPr lang="en-IE" altLang="en-US" sz="2500" b="1" kern="0" dirty="0">
              <a:solidFill>
                <a:srgbClr val="006600"/>
              </a:solidFill>
              <a:latin typeface="Comic Sans MS" pitchFamily="66" charset="0"/>
            </a:endParaRPr>
          </a:p>
          <a:p>
            <a:pPr marL="0" indent="0">
              <a:buNone/>
            </a:pPr>
            <a:r>
              <a:rPr lang="en-IE" altLang="en-US" sz="2500" b="1" kern="0" dirty="0" smtClean="0">
                <a:solidFill>
                  <a:srgbClr val="006600"/>
                </a:solidFill>
                <a:latin typeface="Comic Sans MS" pitchFamily="66" charset="0"/>
              </a:rPr>
              <a:t>3. This is a contradiction to the assumption that there is a perfect matching between decimals and counting numbers.</a:t>
            </a:r>
          </a:p>
          <a:p>
            <a:pPr marL="0" indent="0">
              <a:buNone/>
            </a:pPr>
            <a:endParaRPr lang="en-IE" altLang="en-US" sz="2500" b="1" kern="0" dirty="0">
              <a:solidFill>
                <a:srgbClr val="006600"/>
              </a:solidFill>
              <a:latin typeface="Comic Sans MS" pitchFamily="66" charset="0"/>
            </a:endParaRPr>
          </a:p>
          <a:p>
            <a:pPr marL="0" indent="0">
              <a:buNone/>
            </a:pPr>
            <a:r>
              <a:rPr lang="en-IE" altLang="en-US" sz="2500" b="1" kern="0" dirty="0" smtClean="0">
                <a:solidFill>
                  <a:srgbClr val="006600"/>
                </a:solidFill>
                <a:latin typeface="Comic Sans MS" pitchFamily="66" charset="0"/>
              </a:rPr>
              <a:t>4. Therefore there is no such perfect matching… there are more decimals than counting numbers.</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spTree>
    <p:extLst>
      <p:ext uri="{BB962C8B-B14F-4D97-AF65-F5344CB8AC3E}">
        <p14:creationId xmlns:p14="http://schemas.microsoft.com/office/powerpoint/2010/main" val="4042352355"/>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9"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9700" name="Text Box 4"/>
          <p:cNvSpPr txBox="1">
            <a:spLocks noChangeArrowheads="1"/>
          </p:cNvSpPr>
          <p:nvPr/>
        </p:nvSpPr>
        <p:spPr bwMode="auto">
          <a:xfrm>
            <a:off x="971550" y="333375"/>
            <a:ext cx="7467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6</a:t>
            </a:r>
          </a:p>
          <a:p>
            <a:pPr algn="ctr">
              <a:spcBef>
                <a:spcPct val="50000"/>
              </a:spcBef>
            </a:pPr>
            <a:endParaRPr lang="en-GB" altLang="en-US" sz="3800">
              <a:solidFill>
                <a:srgbClr val="003399"/>
              </a:solidFill>
            </a:endParaRPr>
          </a:p>
        </p:txBody>
      </p:sp>
      <p:pic>
        <p:nvPicPr>
          <p:cNvPr id="2970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2060575"/>
            <a:ext cx="63055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6</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Often when we do </a:t>
            </a:r>
            <a:r>
              <a:rPr lang="en-GB" altLang="en-US" sz="2500" b="1" i="1" kern="0" dirty="0" smtClean="0">
                <a:solidFill>
                  <a:srgbClr val="006600"/>
                </a:solidFill>
                <a:latin typeface="Comic Sans MS" pitchFamily="66" charset="0"/>
              </a:rPr>
              <a:t>sets</a:t>
            </a:r>
            <a:r>
              <a:rPr lang="en-GB" altLang="en-US" sz="2500" b="1" kern="0" dirty="0" smtClean="0">
                <a:solidFill>
                  <a:srgbClr val="006600"/>
                </a:solidFill>
                <a:latin typeface="Comic Sans MS" pitchFamily="66" charset="0"/>
              </a:rPr>
              <a:t>\Venn Diagrams we use a </a:t>
            </a:r>
            <a:r>
              <a:rPr lang="en-GB" altLang="en-US" sz="2500" b="1" i="1" kern="0" dirty="0" smtClean="0">
                <a:solidFill>
                  <a:srgbClr val="006600"/>
                </a:solidFill>
                <a:latin typeface="Comic Sans MS" pitchFamily="66" charset="0"/>
              </a:rPr>
              <a:t>Universal Set. </a:t>
            </a:r>
            <a:r>
              <a:rPr lang="en-GB" altLang="en-US" sz="2500" b="1" kern="0" dirty="0" smtClean="0">
                <a:solidFill>
                  <a:srgbClr val="006600"/>
                </a:solidFill>
                <a:latin typeface="Comic Sans MS" pitchFamily="66" charset="0"/>
              </a:rPr>
              <a:t>This is a set into which everything is supposed to go. </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For example,</a:t>
            </a: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920" y="228600"/>
            <a:ext cx="3741713" cy="1051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3854076406"/>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26628" name="Rectangle 3074"/>
          <p:cNvSpPr>
            <a:spLocks noChangeArrowheads="1"/>
          </p:cNvSpPr>
          <p:nvPr>
            <p:ph type="body" sz="half" idx="1"/>
          </p:nvPr>
        </p:nvSpPr>
        <p:spPr bwMode="auto">
          <a:xfrm>
            <a:off x="1535113" y="1844675"/>
            <a:ext cx="6340475" cy="453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p>
            <a:pPr>
              <a:buFont typeface="Monotype Sorts" pitchFamily="2" charset="2"/>
              <a:buNone/>
            </a:pPr>
            <a:endParaRPr lang="en-GB" altLang="en-US" sz="2500" b="1" dirty="0" smtClean="0">
              <a:solidFill>
                <a:srgbClr val="006600"/>
              </a:solidFill>
              <a:latin typeface="Comic Sans MS" pitchFamily="66" charset="0"/>
            </a:endParaRPr>
          </a:p>
          <a:p>
            <a:pPr>
              <a:buFont typeface="Monotype Sorts" pitchFamily="2" charset="2"/>
              <a:buNone/>
            </a:pPr>
            <a:endParaRPr lang="en-GB" altLang="en-US" sz="6000" b="1" dirty="0" smtClean="0">
              <a:solidFill>
                <a:srgbClr val="006600"/>
              </a:solidFill>
              <a:latin typeface="Comic Sans MS" pitchFamily="66" charset="0"/>
            </a:endParaRPr>
          </a:p>
          <a:p>
            <a:pPr>
              <a:buFont typeface="Monotype Sorts" pitchFamily="2" charset="2"/>
              <a:buNone/>
            </a:pPr>
            <a:endParaRPr lang="en-GB" altLang="en-US" sz="6000" b="1" i="1" dirty="0" smtClean="0">
              <a:solidFill>
                <a:srgbClr val="006600"/>
              </a:solidFill>
              <a:latin typeface="Comic Sans MS" pitchFamily="66" charset="0"/>
            </a:endParaRPr>
          </a:p>
        </p:txBody>
      </p:sp>
      <p:sp>
        <p:nvSpPr>
          <p:cNvPr id="26632" name="Text Box 4"/>
          <p:cNvSpPr txBox="1">
            <a:spLocks noChangeArrowheads="1"/>
          </p:cNvSpPr>
          <p:nvPr/>
        </p:nvSpPr>
        <p:spPr bwMode="auto">
          <a:xfrm>
            <a:off x="971550" y="333375"/>
            <a:ext cx="7467600" cy="67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GB" altLang="en-US" sz="3800" dirty="0">
                <a:solidFill>
                  <a:srgbClr val="003399"/>
                </a:solidFill>
                <a:latin typeface="Comic Sans MS" pitchFamily="66" charset="0"/>
              </a:rPr>
              <a:t>Weird Fact 6</a:t>
            </a:r>
            <a:r>
              <a:rPr lang="en-GB" altLang="en-US" sz="3800" dirty="0" smtClean="0">
                <a:solidFill>
                  <a:srgbClr val="003399"/>
                </a:solidFill>
                <a:latin typeface="Comic Sans MS" pitchFamily="66" charset="0"/>
              </a:rPr>
              <a:t>:</a:t>
            </a:r>
            <a:endParaRPr lang="en-GB" altLang="en-US" sz="3800" dirty="0">
              <a:solidFill>
                <a:srgbClr val="003399"/>
              </a:solidFill>
            </a:endParaRPr>
          </a:p>
        </p:txBody>
      </p:sp>
      <p:sp>
        <p:nvSpPr>
          <p:cNvPr id="3" name="AutoShape 11" descr="data:image/jpeg;base64,/9j/4AAQSkZJRgABAQAAAQABAAD/2wCEAAkGBhAPEBAPDw8QDxAPDxAQFBAPDxAPEBAQFRUYFRQQFBQYGyYfFxkjGhUUHy8gIycpLCwtFh4xNTAqNSYrLCkBCQoKDgwOFA8PFCkcFBgpKSkpKSkpKSkpKSkpKSkpKSkpKSkpKSkpKSwpKSkpLCkpKSwpLCwpKSwsKSkpKSkpKf/AABEIAMIBAwMBIgACEQEDEQH/xAAbAAACAwEBAQAAAAAAAAAAAAAAAQIEBQYDB//EAEMQAAEDAgMFBQUFBAgHAAAAAAEAAhEDIQQSMQUTIkFRBmFxgZEjMqGxwRQzUnLwQrLR4SRiY3OSosLxBxVEg6Oz0v/EABgBAQEBAQEAAAAAAAAAAAAAAAABAgME/8QAHREBAQEAAwEBAQEAAAAAAAAAABEBAiExQRJhA//aAAwDAQACEQMRAD8A6MBOEBNeh5yhEJoVWIwiFKEII5UoUkJSIwlClCEpEMqMqkhKRHKllU0kojCUKaUJUiMJZVNKEpBSHE38w+a8aVItaJBEzEiJEkSPRXsLSbxVKlqdIZ3RqYNmjvJgDxWfSxjqz6lR0AktgDRrRIa0dwFlj9dtTp6QiFJKFusRGEQpQkrSIwlCmklIjCUKUJJSIuXm3VesIhWqjCITQrmojCE0laNEITCa4NlCITSKAhKEwnCoihNCgSSaIRShKFJCCKUKSERGEoUkQiowiEFWdntALqj706LTVcOuXRvm6As7q5iOMZLqeG5MitW/ORwUz4D4uPRZWEZlfVaOTo9CVpbPBcDVeeOq81HE9SbfrvWfR++rfmd+8Vnj6cllEJpLowSUKSFaIQghShKEqIpQpQkrRFCcJQgSE0kqkhNCtRoAJpohc3SFCIThCEJCaSIUITQgimhCKSSkhBFCaTilISFXrYvLyHxUcPtBjzlkNd0Lhos/rFWIlWNotyYanTFnYqrmPXdU9P8AMZ8lXqOytDgHOzPawZWky5xgCTb/AGS21tGn9rcwva1tBjaDJMA5bOP+LMoLeHHCP1CyGD+kVvF/7y2MM4FgIg94uPVZP/UVO8u+YU4+m+LKE0iujMKEJoSkRShShJKiJShTIUYQhQlCZQqQkiFKEoSkRhNNCtSL4TTRC51skJwlCtUoQmiEoUJQpQhKIwiE00oiiE0JQoRCcIhKKO0WgNzeQAtLj7t+V4WBstmTEF5qhhcZDt1vHHrDTYG2sjxXZM2O/EMeWn3SBAiSdSJ5WI9VWY+nhiWmqGvBIORhqVZ5tzmOfRyxe9izp6txwfiaJJq5cPTq4o54AdkEARNr5fVcbiX7xxJLXOJJIdrJubrebjQ6nj6we92Z1PDDP4y6LmeFgXJ4inmu2CTMw4gxyiPqFrGdWBWNC7TUpkkDgcYuf1zW8MZTzurPqhjQfcAzVHy2crRyvHEfiuVNd9MXdImIcM0fJW/sxe9gnKXva2dQJMKb6mPd3afETakyOgzG3jK3tmYt1WmHuZkJJtJPmoYPYlKneM7urvoNFfhWqSE4ShAklKEIIpQpJK0iJCQCmklIihOEIIwmhCqRoIQE1hSQmhURRCaFFKEJoQJJSQiIohNCKSAE1Z2fhd48AiWtIcR1AIMeengSm6Y3cHSNClHCMoL3HlOpMk2/kuQxG0Wszv31Froc47mnLiYJu8N/1Lq9sYh+5qAsaQ4ZSCS2QTeXSIESuH2lUa2m4D7KwnK2G5KhuZu7i6Hms8F5K2Lq5cDRGYO3tarUzG0hoFMTMd65/ciNPQyt3b7PZ4alAMYZhIbYS9xcYjyXPMpAG2Zt+7+S6cWOTzxTC1tnxce8DH1WrQ9+mf7Wl++1ZmLDg33mn88fULRafdPR1M+jgU0x1sIThCiowhNCKikpIURFKFJJBGEJoQJKE0KiKE0K0X04QELCkiE0kAhCECQmkgEIQgEIQgIWtsVmSakF2YZQNBrJPy9FkroMDiG0qTWuzOdcnKLCSTE92izy1cUO0r97TZTdRe4F+bLTJkloOvCbXXH7WwsNaz7O1skmM7y8wIvxzzPILoe1NZlU0w51VgDXHI0NOaTEkl3d0K5bF4WlvaNMMrCXAguc2JLgJPAByC3x64pvqXaloNYsuAxtNgjllYB9VgvpEXFQgd8/zWx2hrA4iqS4tmo6CDGlo+Cy4cfde1/cYn4rWeM68MQHFmjXeceHRXieGe4H0uqFbOAQ6nIke7OnxV4/dn8h+Sg7M/VJDTPndCy0Ek0IEknCSBITSQJIpoQJJNCCKE0Ki+EIQoBJCSgaEkSgaEkIBCEIBCEJRJrC4gDUmB4ldHVxVBtjUbPddYWz2ZqrG6yb+EElbdbB026lg8SFjk3xcxt7EOdVmniN0zIBAD85MmTwt081z7b4uiN/Ufx0pzBwzDNP4j4X6La206pvnbtlHLDQKjzTvwiffdGvQLGo7w4ylmdSdD2TlFKfdGkAH0XXOuLH1nbW4qtTQgveb9cx0WY7DH8On4SR8ir+PqO3jobIkmb6yeiruqdWn5K4yrPrvpiZfHQ3+YWgx2Zk9Wn4hUcViBlN3N7x/ur9G7R3tCaOuw7pYw9WNPqAvRV8A6aVI/2VP90L3WWghCSKEISRAkhCASRKECKEIRSQhCIvIUQU5WFNJKUSgaEpRKBolKUSgaSUolA5VPaePdRaHMpPrEn3WzYcyTBhW5SlBm9nO1Da1V7KrDhWhsCo58h5LgAwENEFdZW2GNSCfErCxJO5rBsWphxMTAbUa4x0uAfJaWJwldxOaq436lY3W88YG06jRWextB9QtIFnGNByDZ+KzsM532unNBzONt/aQOHS/otHaOJax7mOrVOEgZQ1xiw6uAWThsQz7WzK58l7bFrQPdtcOXb45srH1QHmQfER1PVedPFA6E38FYxlQBxBdGvXqqm8E+80+I/ktIMXVGU8QHiCR8iruHPC3wGio4kAsMBhPlH0VzC+43TQaXHkoOp2UfYUv7tnwEK0qWxz7Cn3NI9HEfRXJWFCESlKKEJSglAJJDn33+n0TSgSRKUpUEoQkrVNJEpKi4E1GU5WFNCUolQNEpSlKBoSlCByklKJQNCUoQOpWy0sQMuYuoPbP4W6k/AK5X2rinfstaD/AFQqe9Y2nXzG7sPVY0Dm4jX4fFWX9oKZa0NpTwtuY1gLP1fjGxriHuLtwHGCS/dZiYF7yVlit/SWcdJ3GwwMk3AFrK7j2MqVC803kuymA4xoALBs/FZr6WSu1wolv3Yze0MCR1tyXTGdVcXSl7uEG5111Kquw06sHx/ivfatAGo73hxOu0xzlU8rhpUePMH6LbKNSlAILDy0m46hXcK2GADQBVKtdzQSSHDo5gVnC1MzQYA7hYIOm2K72Le41B/5HK9Kzdhn2Xg+p+8T9VflY1tKUpSlKVBKUpSJSlAZvl9SnK8y7Tz+ilKIcolRlEoHKJUSUSinKFGUILZJi2vfpKpYY4lrvbOpPa5wa3I1zHNsSSZmdNFcBUK59z84+RUHsiVGUSglKJUZSlBKUSoyiUEkpSlEoHKJUZRKD0p0w7PMRua2vXLbzmFZpPwwo0iSC7dU5gc8olUHtmB1MeoIXvg9i5qFJ+cDNSY657gs7618cx2lxDd7bEPptLGwxrah0JEwCAss02cDxVqGOZpgTDifxlbXaDCODmZGUqnC4F7hTOWDOrisqrvS0Xoi50+z9BGnmuuMaltke0PEW8R85gqkWE6OI9Vd2qHGC2JIab5Yu2+qzQ5/PL/kWkKuHZT7Qj/ErmC9xsmba3vdVMRmymzfPKrOBJyCYnuiNe5EdFsF3s3f3jvi1p+q0ZWTsA8Dx0qcvyNWlUJgxrBXPfW8ekpEqDHyAeoTlQSlJx18Sokoc65QHLz/AF8kSo8v13oBQSlKUpRKByiVGUSqHKFGUILAxtPSYdoQXDXnA9PVehoF27OgdUbFsznAg3awXcO/TvXzehtrKQ5xFSpqJuATfQ9L2iLrpNn9oqbXU8XnfUIJNWnUyuDCMrTH9QgyByylY/TUd1gtkCqzO17AJc2XkuJLXFrrNsLgjUr1f2eDWue/EU2taJc7LYDqbrkHf8Qm4fD0mUMOyKbQ173tYHF498x0JJMnn5qtje2FXHNZmimwARTbaXc6h6mZjormpGlj9s02ZhRmoBPtajYsPw0//qfALDpbd38w9xIdBBMACCbAW5LLxm0HgkMcHRq3KHWi5sZWPg3lhe5kBrg4Zp8rDzPqm7B2dDHXIDy0hue5gFvdNj4LboVCWNJ1LQSdF83r4wEMLSQ2XCDdw0keFgV6Y3bdVwu5whoGWSALRIHL+Sn6I+iV3w1xHIZvS/0XoSuJ2b2heRTpudwBsOgS7KBED0+Kv1O2Aa6m3d2LZJcSDMaCVc0jppRK5tvaziiGxa9xAgknv0PwXnjO1hvkZDYImeIHk7p0srUdOXdLFe+zsDUdh6ToJBYIjoLfRcJgNvYjfSSSHvbYgloFhYchJJ6ei9qvbDF0qm4p13MZThjQMoADof8APn0toue723njf7S4bdsaXtdBdlMENiRNyQei5puLaQ5oov4TrnmeU2b4LS+2V8Qyo6piHOdYAOfUMRl4mZeEG5F4EeNqNTC1muOaq4QLy4mI94awbhduLGp4h802uyn3QI52MLPe6f2D8Vr18BUFO5nhzQGnOwEwM3q31WQahEib/lj6rWMoPqmCCw/EyFawXu6QqFR0gjjJiLAcrzr+oVjDNIYCM8xmyxc8oi6o6Ds7UnfjpUb+4P4LXd9FwmzdpGjvctRzMwGUZWvBPUyRBjn3rpDtWoIzty+4eNuQuBsYAJi5HWOaxqtSieXcHeR1+IK9F69nwaha9oOVgyvsCeXAPF2Vvg4yvfG4SL2pmQ0MqVaAMRAIObu59eaiqRKH8vAfIfzVStiiLC8HkWuHqDCg/EOGUgG4k25yR9EiVb3gAdOgGvIXFyhpXicTBaLDOHDW8xmEDyKkaw6jVIPVJee/HUJHEBIV6ylKhRcXHKAXuM2Y0k+QF1ZrNZRAdV3gzWDTSLJd0JcfkPRF9eCF7FrTcNqgf3ea/O/ihCPlDCyxEk3tCu4Ws1zKwEtiiZA7nNv4rHo4jLIGpj/ZaeCxbn08Tm13DjmtyLYbZY3Gkq2LNUREge86SS4kyc365L1w9Yi0hsCZcT4AD1CyqdY8hAMA6GVZZUcIJ0dqIETFvA6puQXcawGKmZhMTNxOgLfH00VRlTRgaQRJJ0taAB5KTiC0xMDlpmt5hVC51rGwiYKmdrFwVdATzBymDboCF5414eCRYiO4R0heuGFIZS4E84zEX8gEYqowj2bGsN9CSfMnmkingTUa1zcjgYBiCCZ7zeF61KFRjmNqjI4nLxCCLybm+hChgsfUYCOZ/aklw8OQ5qFTEufdxzOMy8kkmfHT+afmos0WB9YMBDc0gOecuWxGZw5arrqPY2mINWuwCJORx06wRf0XGsxIDhUa0NeIuAYOlzLtbclpYLtJWpGBlDHcLw0XLCIcBOhvr1T8/wBGlQ2VQNSs1lZhdTrt3clzWupwwkyW6y6Itos7G4Wm/FhrjlzFoLrwBxGfQD1CsDbGHDiW0q/EZJNbLJi1mkd3PRVdsVDTxLnCxGhvYhxvY+I81Jla+OywXYh2Rrm0HV2lsh5rUKTCOcBwLot0VraGxKIIqYhha/dNc8M3mIEg5J9mLzAdqPeXJN7eY0UzRFU5MrWtBDTkaDoIA5WRS/4gbQYxrG1mhoBaPZU50jNMST3ldGXV7SZhg4iatPI3LLcPVAc1kFsE1W5jaJ6xeywsZToPtSDiQMzqlSjBmTaC52uszNljYztM+qAX0MOXNaGZshBc0aB0EZvNe2z9vVnA0Tum0gC4UwBSYHC0zBkwTqpvhnTp9jbLpbl2agKpe4Bzt4zD5Wi4sG8Wpt3BaFPsdTpy80sU4vt7Jgc8sF4zOfwk6c5jnZcXV7SYnDvaaFVjYaHAMy1Gh3XiGsR8FCr282i6ScW6ZOjaQvp+FMN7dFUOApVC4NyupAtDcSHh0gauZSpe9eJJ5T0K96ePwD25N4176kHdUm18S6wPDLnjr0tcSbRxbu02Nc/eHEVC9sgOIaXNHcSLLzZtjGP3g3lU5zDoYBmtYEht1rpma76vjjTplj6IhjSGNq0y6pmOYANAqGm2JFjBF7HnYo9oN21vs8KX5QTTZhsoDjq3NFoMDW8L5sdrYv3TUrCGgXnQad4185UTtrExH2irB5ZzGoPzWct/jeyT6+hbTxtXFhpZQpUQ229c8MY11+CCbkzOh0HRY+GwQqUzvbOeQQGV3OuMwzZGxYxNhz8Vyv8AznECHb+pIESHnQEKL9s4gyTXqmYn2jrx59w9FUzMdGzZVAHM6pAEt9mKriCbRcnr/BWaVEteAGuLA5rePMDB/ESJiNTFvMLmXbQMffVJAsczwfnCqOxVQzNV5szV7jMaDXkl1vn/AJ5xndfQcZsWm+YMtDv2HVbEn8Jg5f13Cng9n7txJp06jW2Dc5YXAG4dcR6+q4aptGrN6tQ2GtR3LnqoO2hUNjUeecF5I8dUuucfTsVtanUinTw+Fwev3jaGId194n6Klg6UPe5rKNerGUVJNFjbSGjdtbPWATPdqvnjdo1Gmz3iRye4fVRO0Kjjd7ybG73TKdq+jh1d1y8g88r6wFrW9mbeZ8Ul86diqotmfoD7z9CJHzQiRRa0RoFp7NaMtew+4PzahCb4mKuUWsNV03YTC06uLY2oxlQQTD2h4kaGChCa1int2u99Wrnc5+WsWNzOLsrBo0ToO5ZVdoDrDohCmBj6hDkIVDZonT5eB+aEIJM/1D5L0q/6ghCCfIK32j+/d4H95yELP3FUCeLySqHT9dUIWkQcbei9MObu/I75FCEFrHsAZhyAAXUZJAuSDAJ62VPfuEAOcBOgJCEKaueo18ZUt7R+n43dPFeVHEvJMvcdNXEoQs46alN/P6J/hQhaxjl6b/d/XcvI6eqEKspzxKINx4NQhDHjiTDrWsvOkeJviEIQeVU8SGH5fxQhUX9qfef9uj/62oQhRX//2Q=="/>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Rectangle 3074"/>
          <p:cNvSpPr txBox="1">
            <a:spLocks noChangeArrowheads="1"/>
          </p:cNvSpPr>
          <p:nvPr/>
        </p:nvSpPr>
        <p:spPr bwMode="auto">
          <a:xfrm>
            <a:off x="625475" y="1844675"/>
            <a:ext cx="7250113" cy="4537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76" tIns="44445" rIns="90476" bIns="44445"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1363" indent="-284163" algn="l" rtl="0" eaLnBrk="0" fontAlgn="base" hangingPunct="0">
              <a:spcBef>
                <a:spcPct val="20000"/>
              </a:spcBef>
              <a:spcAft>
                <a:spcPct val="0"/>
              </a:spcAft>
              <a:buClr>
                <a:schemeClr val="tx1"/>
              </a:buClr>
              <a:buSzPct val="75000"/>
              <a:buFont typeface="Monotype Sorts" pitchFamily="2" charset="2"/>
              <a:buChar char="u"/>
              <a:defRPr sz="2800">
                <a:solidFill>
                  <a:schemeClr val="tx1"/>
                </a:solidFill>
                <a:latin typeface="+mn-lt"/>
              </a:defRPr>
            </a:lvl2pPr>
            <a:lvl3pPr marL="1141413" indent="-227013" algn="l" rtl="0" eaLnBrk="0" fontAlgn="base" hangingPunct="0">
              <a:spcBef>
                <a:spcPct val="20000"/>
              </a:spcBef>
              <a:spcAft>
                <a:spcPct val="0"/>
              </a:spcAft>
              <a:buClr>
                <a:schemeClr val="tx2"/>
              </a:buClr>
              <a:buSzPct val="65000"/>
              <a:buFont typeface="Monotype Sort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Monotype Sorts" pitchFamily="2" charset="2"/>
              <a:buChar char="u"/>
              <a:defRPr sz="2000">
                <a:solidFill>
                  <a:schemeClr val="tx1"/>
                </a:solidFill>
                <a:latin typeface="+mn-lt"/>
              </a:defRPr>
            </a:lvl4pPr>
            <a:lvl5pPr marL="20558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5pPr>
            <a:lvl6pPr marL="25130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02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74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4613" indent="-227013"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a:lstStyle>
          <a:p>
            <a:pPr>
              <a:buFont typeface="Monotype Sorts" pitchFamily="2" charset="2"/>
              <a:buNone/>
            </a:pPr>
            <a:r>
              <a:rPr lang="en-GB" altLang="en-US" sz="2500" b="1" kern="0" dirty="0" smtClean="0">
                <a:solidFill>
                  <a:srgbClr val="006600"/>
                </a:solidFill>
                <a:latin typeface="Comic Sans MS" pitchFamily="66" charset="0"/>
              </a:rPr>
              <a:t>For example, consider the set of towns the contain an a in their name and the set of towns that contain and e in their name.</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r>
              <a:rPr lang="en-GB" altLang="en-US" sz="2500" b="1" kern="0" dirty="0" smtClean="0">
                <a:solidFill>
                  <a:srgbClr val="006600"/>
                </a:solidFill>
                <a:latin typeface="Comic Sans MS" pitchFamily="66" charset="0"/>
              </a:rPr>
              <a:t>There are towns like </a:t>
            </a:r>
            <a:r>
              <a:rPr lang="en-GB" altLang="en-US" sz="2500" b="1" kern="0" dirty="0" err="1" smtClean="0">
                <a:solidFill>
                  <a:srgbClr val="006600"/>
                </a:solidFill>
                <a:latin typeface="Comic Sans MS" pitchFamily="66" charset="0"/>
              </a:rPr>
              <a:t>Yoghal</a:t>
            </a:r>
            <a:r>
              <a:rPr lang="en-GB" altLang="en-US" sz="2500" b="1" kern="0" dirty="0" smtClean="0">
                <a:solidFill>
                  <a:srgbClr val="006600"/>
                </a:solidFill>
                <a:latin typeface="Comic Sans MS" pitchFamily="66" charset="0"/>
              </a:rPr>
              <a:t> with an a, towns like </a:t>
            </a:r>
            <a:r>
              <a:rPr lang="en-GB" altLang="en-US" sz="2500" b="1" kern="0" dirty="0" err="1" smtClean="0">
                <a:solidFill>
                  <a:srgbClr val="006600"/>
                </a:solidFill>
                <a:latin typeface="Comic Sans MS" pitchFamily="66" charset="0"/>
              </a:rPr>
              <a:t>Glanmire</a:t>
            </a:r>
            <a:r>
              <a:rPr lang="en-GB" altLang="en-US" sz="2500" b="1" kern="0" dirty="0" smtClean="0">
                <a:solidFill>
                  <a:srgbClr val="006600"/>
                </a:solidFill>
                <a:latin typeface="Comic Sans MS" pitchFamily="66" charset="0"/>
              </a:rPr>
              <a:t> with an a and an e and towns like Fermoy with an o… every other town, like Cobh, goes in the universal set U.</a:t>
            </a:r>
          </a:p>
          <a:p>
            <a:pPr>
              <a:buFont typeface="Monotype Sorts" pitchFamily="2" charset="2"/>
              <a:buNone/>
            </a:pPr>
            <a:endParaRPr lang="en-GB" altLang="en-US" sz="2500" b="1" kern="0" dirty="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2500" b="1" kern="0" dirty="0" smtClean="0">
              <a:solidFill>
                <a:srgbClr val="006600"/>
              </a:solidFill>
              <a:latin typeface="Comic Sans MS" pitchFamily="66" charset="0"/>
            </a:endParaRPr>
          </a:p>
          <a:p>
            <a:pPr>
              <a:buFont typeface="Monotype Sorts" pitchFamily="2" charset="2"/>
              <a:buNone/>
            </a:pPr>
            <a:endParaRPr lang="en-GB" altLang="en-US" sz="6000" b="1" kern="0" dirty="0" smtClean="0">
              <a:solidFill>
                <a:srgbClr val="006600"/>
              </a:solidFill>
              <a:latin typeface="Comic Sans MS" pitchFamily="66" charset="0"/>
            </a:endParaRPr>
          </a:p>
          <a:p>
            <a:pPr>
              <a:buFont typeface="Monotype Sorts" pitchFamily="2" charset="2"/>
              <a:buNone/>
            </a:pPr>
            <a:endParaRPr lang="en-GB" altLang="en-US" sz="6000" b="1" i="1" kern="0" dirty="0" smtClean="0">
              <a:solidFill>
                <a:srgbClr val="006600"/>
              </a:solidFill>
              <a:latin typeface="Comic Sans MS" pitchFamily="66" charset="0"/>
            </a:endParaRP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920" y="228600"/>
            <a:ext cx="3741713" cy="1051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818561030"/>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paint"/>
          <p:cNvPicPr>
            <a:picLocks noChangeAspect="1" noChangeArrowheads="1"/>
          </p:cNvPicPr>
          <p:nvPr/>
        </p:nvPicPr>
        <p:blipFill>
          <a:blip r:embed="rId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914400" y="1314450"/>
            <a:ext cx="82296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3" name="Text Box 3"/>
          <p:cNvSpPr txBox="1">
            <a:spLocks noChangeArrowheads="1"/>
          </p:cNvSpPr>
          <p:nvPr/>
        </p:nvSpPr>
        <p:spPr bwMode="auto">
          <a:xfrm>
            <a:off x="755650" y="0"/>
            <a:ext cx="8137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US" altLang="en-US"/>
          </a:p>
        </p:txBody>
      </p:sp>
      <p:sp>
        <p:nvSpPr>
          <p:cNvPr id="30724" name="Text Box 4"/>
          <p:cNvSpPr txBox="1">
            <a:spLocks noChangeArrowheads="1"/>
          </p:cNvSpPr>
          <p:nvPr/>
        </p:nvSpPr>
        <p:spPr bwMode="auto">
          <a:xfrm>
            <a:off x="971550" y="333375"/>
            <a:ext cx="74676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GB" altLang="en-US" sz="3800">
                <a:solidFill>
                  <a:srgbClr val="003399"/>
                </a:solidFill>
                <a:latin typeface="Comic Sans MS" pitchFamily="66" charset="0"/>
              </a:rPr>
              <a:t>Weird Fact 7</a:t>
            </a:r>
          </a:p>
        </p:txBody>
      </p:sp>
      <p:pic>
        <p:nvPicPr>
          <p:cNvPr id="307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2060575"/>
            <a:ext cx="63055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307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9225" y="1928813"/>
            <a:ext cx="6305550"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winkle">
  <a:themeElements>
    <a:clrScheme name="Twinkle 1">
      <a:dk1>
        <a:srgbClr val="2A004E"/>
      </a:dk1>
      <a:lt1>
        <a:srgbClr val="FFFFFF"/>
      </a:lt1>
      <a:dk2>
        <a:srgbClr val="500093"/>
      </a:dk2>
      <a:lt2>
        <a:srgbClr val="00CCCC"/>
      </a:lt2>
      <a:accent1>
        <a:srgbClr val="D60093"/>
      </a:accent1>
      <a:accent2>
        <a:srgbClr val="0000FF"/>
      </a:accent2>
      <a:accent3>
        <a:srgbClr val="B3AAC8"/>
      </a:accent3>
      <a:accent4>
        <a:srgbClr val="DADADA"/>
      </a:accent4>
      <a:accent5>
        <a:srgbClr val="E8AAC8"/>
      </a:accent5>
      <a:accent6>
        <a:srgbClr val="0000E7"/>
      </a:accent6>
      <a:hlink>
        <a:srgbClr val="FFFF00"/>
      </a:hlink>
      <a:folHlink>
        <a:srgbClr val="7500D7"/>
      </a:folHlink>
    </a:clrScheme>
    <a:fontScheme name="Twink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winkle 1">
        <a:dk1>
          <a:srgbClr val="2A004E"/>
        </a:dk1>
        <a:lt1>
          <a:srgbClr val="FFFFFF"/>
        </a:lt1>
        <a:dk2>
          <a:srgbClr val="500093"/>
        </a:dk2>
        <a:lt2>
          <a:srgbClr val="00CCCC"/>
        </a:lt2>
        <a:accent1>
          <a:srgbClr val="D60093"/>
        </a:accent1>
        <a:accent2>
          <a:srgbClr val="0000FF"/>
        </a:accent2>
        <a:accent3>
          <a:srgbClr val="B3AAC8"/>
        </a:accent3>
        <a:accent4>
          <a:srgbClr val="DADADA"/>
        </a:accent4>
        <a:accent5>
          <a:srgbClr val="E8AAC8"/>
        </a:accent5>
        <a:accent6>
          <a:srgbClr val="0000E7"/>
        </a:accent6>
        <a:hlink>
          <a:srgbClr val="FFFF00"/>
        </a:hlink>
        <a:folHlink>
          <a:srgbClr val="7500D7"/>
        </a:folHlink>
      </a:clrScheme>
      <a:clrMap bg1="dk2" tx1="lt1" bg2="dk1" tx2="lt2" accent1="accent1" accent2="accent2" accent3="accent3" accent4="accent4" accent5="accent5" accent6="accent6" hlink="hlink" folHlink="folHlink"/>
    </a:extraClrScheme>
    <a:extraClrScheme>
      <a:clrScheme name="Twinkle 2">
        <a:dk1>
          <a:srgbClr val="000000"/>
        </a:dk1>
        <a:lt1>
          <a:srgbClr val="FFFFFF"/>
        </a:lt1>
        <a:dk2>
          <a:srgbClr val="000000"/>
        </a:dk2>
        <a:lt2>
          <a:srgbClr val="CCECFF"/>
        </a:lt2>
        <a:accent1>
          <a:srgbClr val="CC99FF"/>
        </a:accent1>
        <a:accent2>
          <a:srgbClr val="3366FF"/>
        </a:accent2>
        <a:accent3>
          <a:srgbClr val="FFFFFF"/>
        </a:accent3>
        <a:accent4>
          <a:srgbClr val="000000"/>
        </a:accent4>
        <a:accent5>
          <a:srgbClr val="E2CAFF"/>
        </a:accent5>
        <a:accent6>
          <a:srgbClr val="2D5CE7"/>
        </a:accent6>
        <a:hlink>
          <a:srgbClr val="00CCFF"/>
        </a:hlink>
        <a:folHlink>
          <a:srgbClr val="99CCFF"/>
        </a:folHlink>
      </a:clrScheme>
      <a:clrMap bg1="lt1" tx1="dk1" bg2="lt2" tx2="dk2" accent1="accent1" accent2="accent2" accent3="accent3" accent4="accent4" accent5="accent5" accent6="accent6" hlink="hlink" folHlink="folHlink"/>
    </a:extraClrScheme>
    <a:extraClrScheme>
      <a:clrScheme name="Twinkle 3">
        <a:dk1>
          <a:srgbClr val="000000"/>
        </a:dk1>
        <a:lt1>
          <a:srgbClr val="FFFFFF"/>
        </a:lt1>
        <a:dk2>
          <a:srgbClr val="000000"/>
        </a:dk2>
        <a:lt2>
          <a:srgbClr val="969696"/>
        </a:lt2>
        <a:accent1>
          <a:srgbClr val="777777"/>
        </a:accent1>
        <a:accent2>
          <a:srgbClr val="CBCBCB"/>
        </a:accent2>
        <a:accent3>
          <a:srgbClr val="FFFFFF"/>
        </a:accent3>
        <a:accent4>
          <a:srgbClr val="000000"/>
        </a:accent4>
        <a:accent5>
          <a:srgbClr val="BDBDBD"/>
        </a:accent5>
        <a:accent6>
          <a:srgbClr val="B8B8B8"/>
        </a:accent6>
        <a:hlink>
          <a:srgbClr val="4D4D4D"/>
        </a:hlink>
        <a:folHlink>
          <a:srgbClr val="DDDDDD"/>
        </a:folHlink>
      </a:clrScheme>
      <a:clrMap bg1="lt1" tx1="dk1" bg2="lt2" tx2="dk2" accent1="accent1" accent2="accent2" accent3="accent3" accent4="accent4" accent5="accent5" accent6="accent6" hlink="hlink" folHlink="folHlink"/>
    </a:extraClrScheme>
    <a:extraClrScheme>
      <a:clrScheme name="Twinkle 4">
        <a:dk1>
          <a:srgbClr val="000000"/>
        </a:dk1>
        <a:lt1>
          <a:srgbClr val="00CCCC"/>
        </a:lt1>
        <a:dk2>
          <a:srgbClr val="FFFFCC"/>
        </a:dk2>
        <a:lt2>
          <a:srgbClr val="009999"/>
        </a:lt2>
        <a:accent1>
          <a:srgbClr val="CC99FF"/>
        </a:accent1>
        <a:accent2>
          <a:srgbClr val="3366FF"/>
        </a:accent2>
        <a:accent3>
          <a:srgbClr val="AAE2E2"/>
        </a:accent3>
        <a:accent4>
          <a:srgbClr val="000000"/>
        </a:accent4>
        <a:accent5>
          <a:srgbClr val="E2CAFF"/>
        </a:accent5>
        <a:accent6>
          <a:srgbClr val="2D5CE7"/>
        </a:accent6>
        <a:hlink>
          <a:srgbClr val="00CCFF"/>
        </a:hlink>
        <a:folHlink>
          <a:srgbClr val="00FFCC"/>
        </a:folHlink>
      </a:clrScheme>
      <a:clrMap bg1="lt1" tx1="dk1" bg2="lt2" tx2="dk2" accent1="accent1" accent2="accent2" accent3="accent3" accent4="accent4" accent5="accent5" accent6="accent6" hlink="hlink" folHlink="folHlink"/>
    </a:extraClrScheme>
    <a:extraClrScheme>
      <a:clrScheme name="Twinkle 5">
        <a:dk1>
          <a:srgbClr val="003300"/>
        </a:dk1>
        <a:lt1>
          <a:srgbClr val="FFFFFF"/>
        </a:lt1>
        <a:dk2>
          <a:srgbClr val="669900"/>
        </a:dk2>
        <a:lt2>
          <a:srgbClr val="FFCC66"/>
        </a:lt2>
        <a:accent1>
          <a:srgbClr val="990033"/>
        </a:accent1>
        <a:accent2>
          <a:srgbClr val="FF9933"/>
        </a:accent2>
        <a:accent3>
          <a:srgbClr val="B8CAAA"/>
        </a:accent3>
        <a:accent4>
          <a:srgbClr val="DADADA"/>
        </a:accent4>
        <a:accent5>
          <a:srgbClr val="CAAAAD"/>
        </a:accent5>
        <a:accent6>
          <a:srgbClr val="E78A2D"/>
        </a:accent6>
        <a:hlink>
          <a:srgbClr val="CCCC00"/>
        </a:hlink>
        <a:folHlink>
          <a:srgbClr val="009900"/>
        </a:folHlink>
      </a:clrScheme>
      <a:clrMap bg1="dk2" tx1="lt1" bg2="dk1" tx2="lt2" accent1="accent1" accent2="accent2" accent3="accent3" accent4="accent4" accent5="accent5" accent6="accent6" hlink="hlink" folHlink="folHlink"/>
    </a:extraClrScheme>
    <a:extraClrScheme>
      <a:clrScheme name="Twinkle 6">
        <a:dk1>
          <a:srgbClr val="663300"/>
        </a:dk1>
        <a:lt1>
          <a:srgbClr val="FFFFFF"/>
        </a:lt1>
        <a:dk2>
          <a:srgbClr val="CC6600"/>
        </a:dk2>
        <a:lt2>
          <a:srgbClr val="FFCC00"/>
        </a:lt2>
        <a:accent1>
          <a:srgbClr val="990033"/>
        </a:accent1>
        <a:accent2>
          <a:srgbClr val="FF0033"/>
        </a:accent2>
        <a:accent3>
          <a:srgbClr val="E2B8AA"/>
        </a:accent3>
        <a:accent4>
          <a:srgbClr val="DADADA"/>
        </a:accent4>
        <a:accent5>
          <a:srgbClr val="CAAAAD"/>
        </a:accent5>
        <a:accent6>
          <a:srgbClr val="E7002D"/>
        </a:accent6>
        <a:hlink>
          <a:srgbClr val="CCCC00"/>
        </a:hlink>
        <a:folHlink>
          <a:srgbClr val="FF9900"/>
        </a:folHlink>
      </a:clrScheme>
      <a:clrMap bg1="dk2" tx1="lt1" bg2="dk1" tx2="lt2" accent1="accent1" accent2="accent2" accent3="accent3" accent4="accent4" accent5="accent5" accent6="accent6" hlink="hlink" folHlink="folHlink"/>
    </a:extraClrScheme>
    <a:extraClrScheme>
      <a:clrScheme name="Twinkle 7">
        <a:dk1>
          <a:srgbClr val="660033"/>
        </a:dk1>
        <a:lt1>
          <a:srgbClr val="FFFFFF"/>
        </a:lt1>
        <a:dk2>
          <a:srgbClr val="990066"/>
        </a:dk2>
        <a:lt2>
          <a:srgbClr val="FFFF66"/>
        </a:lt2>
        <a:accent1>
          <a:srgbClr val="9933FF"/>
        </a:accent1>
        <a:accent2>
          <a:srgbClr val="00CCCC"/>
        </a:accent2>
        <a:accent3>
          <a:srgbClr val="CAAAB8"/>
        </a:accent3>
        <a:accent4>
          <a:srgbClr val="DADADA"/>
        </a:accent4>
        <a:accent5>
          <a:srgbClr val="CAADFF"/>
        </a:accent5>
        <a:accent6>
          <a:srgbClr val="00B9B9"/>
        </a:accent6>
        <a:hlink>
          <a:srgbClr val="CC66FF"/>
        </a:hlink>
        <a:folHlink>
          <a:srgbClr val="D6009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C:\MSOffice\Templates\Presentation Designs\Twinkle.pot</Template>
  <TotalTime>525404692</TotalTime>
  <Pages>19</Pages>
  <Words>2194</Words>
  <Application>Microsoft Office PowerPoint</Application>
  <PresentationFormat>On-screen Show (4:3)</PresentationFormat>
  <Paragraphs>496</Paragraphs>
  <Slides>91</Slides>
  <Notes>91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91</vt:i4>
      </vt:variant>
    </vt:vector>
  </HeadingPairs>
  <TitlesOfParts>
    <vt:vector size="96" baseType="lpstr">
      <vt:lpstr>Times New Roman</vt:lpstr>
      <vt:lpstr>Arial</vt:lpstr>
      <vt:lpstr>Monotype Sorts</vt:lpstr>
      <vt:lpstr>Comic Sans MS</vt:lpstr>
      <vt:lpstr>Twinkle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dc:title>
  <dc:creator>Jp McCarthy</dc:creator>
  <cp:lastModifiedBy>Jp McCarthy</cp:lastModifiedBy>
  <cp:revision>147</cp:revision>
  <cp:lastPrinted>1601-01-01T00:00:00Z</cp:lastPrinted>
  <dcterms:created xsi:type="dcterms:W3CDTF">1997-09-16T11:16:48Z</dcterms:created>
  <dcterms:modified xsi:type="dcterms:W3CDTF">2014-03-04T19:58:52Z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3</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C:\Websites\ict\bed2\temporrr</vt:lpwstr>
  </property>
</Properties>
</file>