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7"/>
  </p:notesMasterIdLst>
  <p:handoutMasterIdLst>
    <p:handoutMasterId r:id="rId18"/>
  </p:handoutMasterIdLst>
  <p:sldIdLst>
    <p:sldId id="256" r:id="rId3"/>
    <p:sldId id="257" r:id="rId4"/>
    <p:sldId id="270" r:id="rId5"/>
    <p:sldId id="271" r:id="rId6"/>
    <p:sldId id="260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80" r:id="rId15"/>
    <p:sldId id="281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5274" autoAdjust="0"/>
  </p:normalViewPr>
  <p:slideViewPr>
    <p:cSldViewPr>
      <p:cViewPr varScale="1">
        <p:scale>
          <a:sx n="75" d="100"/>
          <a:sy n="75" d="100"/>
        </p:scale>
        <p:origin x="-90" y="-46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1/8/2016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1/8/2016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1/8/2016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1/8/2016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Shadows without Objects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A very quick introduction to the </a:t>
            </a:r>
            <a:r>
              <a:rPr lang="en-US" dirty="0"/>
              <a:t>philosophy</a:t>
            </a:r>
            <a:r>
              <a:rPr lang="en-US" i="1" dirty="0"/>
              <a:t> of quantum groups</a:t>
            </a:r>
            <a:r>
              <a:rPr lang="en-US" i="1" dirty="0" smtClean="0"/>
              <a:t>.</a:t>
            </a:r>
          </a:p>
          <a:p>
            <a:endParaRPr lang="en-US" b="1" i="1" dirty="0"/>
          </a:p>
          <a:p>
            <a:r>
              <a:rPr lang="en-US" b="1" i="1" dirty="0" smtClean="0"/>
              <a:t>J.P. McCarthy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space is a set (of</a:t>
            </a:r>
            <a:r>
              <a:rPr lang="en-US" i="1" dirty="0" smtClean="0"/>
              <a:t> points</a:t>
            </a:r>
            <a:r>
              <a:rPr lang="en-US" dirty="0" smtClean="0"/>
              <a:t>) with some additional structure.</a:t>
            </a:r>
            <a:r>
              <a:rPr lang="en-US" dirty="0"/>
              <a:t> </a:t>
            </a:r>
            <a:r>
              <a:rPr lang="en-US" dirty="0" smtClean="0"/>
              <a:t>For example,</a:t>
            </a:r>
          </a:p>
          <a:p>
            <a:r>
              <a:rPr lang="en-US" dirty="0" smtClean="0"/>
              <a:t>Finite Sets,</a:t>
            </a:r>
          </a:p>
          <a:p>
            <a:r>
              <a:rPr lang="en-US" dirty="0" smtClean="0"/>
              <a:t>Groups, Rings, Fields,</a:t>
            </a:r>
            <a:endParaRPr lang="en-US" dirty="0"/>
          </a:p>
          <a:p>
            <a:r>
              <a:rPr lang="en-US" dirty="0" smtClean="0"/>
              <a:t>Vector Spaces,</a:t>
            </a:r>
          </a:p>
          <a:p>
            <a:r>
              <a:rPr lang="en-US" dirty="0" smtClean="0"/>
              <a:t>Topological Spaces,</a:t>
            </a:r>
          </a:p>
          <a:p>
            <a:r>
              <a:rPr lang="en-US" dirty="0" smtClean="0"/>
              <a:t>Richer versions of Vector Spaces and Topological Spaces (including Topological Vector Spaces).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Algebra of Functions on a Space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803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Take the example of a finite set </a:t>
            </a:r>
            <a:r>
              <a:rPr lang="en-US" i="1" dirty="0" smtClean="0"/>
              <a:t>X</a:t>
            </a:r>
            <a:r>
              <a:rPr lang="en-US" dirty="0" smtClean="0"/>
              <a:t>:={</a:t>
            </a:r>
            <a:r>
              <a:rPr lang="en-US" i="1" dirty="0" smtClean="0"/>
              <a:t>a</a:t>
            </a:r>
            <a:r>
              <a:rPr lang="en-US" dirty="0" smtClean="0"/>
              <a:t>,</a:t>
            </a:r>
            <a:r>
              <a:rPr lang="en-US" i="1" dirty="0" smtClean="0"/>
              <a:t>b</a:t>
            </a:r>
            <a:r>
              <a:rPr lang="en-US" dirty="0" smtClean="0"/>
              <a:t>,</a:t>
            </a:r>
            <a:r>
              <a:rPr lang="en-US" i="1" dirty="0" smtClean="0"/>
              <a:t>c</a:t>
            </a:r>
            <a:r>
              <a:rPr lang="en-US" dirty="0" smtClean="0"/>
              <a:t>} and consider the set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of complex valued functions on </a:t>
            </a:r>
            <a:r>
              <a:rPr lang="en-US" i="1" dirty="0" smtClean="0"/>
              <a:t>X.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676" y="2852936"/>
            <a:ext cx="3381375" cy="3114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2414" y="2877546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will call </a:t>
            </a:r>
            <a:r>
              <a:rPr lang="en-US" sz="2400" i="1" dirty="0"/>
              <a:t>F</a:t>
            </a:r>
            <a:r>
              <a:rPr lang="en-US" sz="2400" dirty="0" smtClean="0"/>
              <a:t>(</a:t>
            </a:r>
            <a:r>
              <a:rPr lang="en-US" sz="2400" i="1" dirty="0" smtClean="0"/>
              <a:t>X</a:t>
            </a:r>
            <a:r>
              <a:rPr lang="en-US" sz="2400" dirty="0" smtClean="0"/>
              <a:t>) an algebra. Amongst other operations, its elements can be added and multiplied by a scalar. In fact </a:t>
            </a:r>
            <a:r>
              <a:rPr lang="en-US" sz="2400" i="1" dirty="0" smtClean="0"/>
              <a:t>F</a:t>
            </a:r>
            <a:r>
              <a:rPr lang="en-US" sz="2400" dirty="0" smtClean="0"/>
              <a:t>(</a:t>
            </a:r>
            <a:r>
              <a:rPr lang="en-US" sz="2400" i="1" dirty="0" smtClean="0"/>
              <a:t>X</a:t>
            </a:r>
            <a:r>
              <a:rPr lang="en-US" sz="2400" dirty="0"/>
              <a:t>) </a:t>
            </a:r>
            <a:r>
              <a:rPr lang="en-US" sz="2400" dirty="0" smtClean="0"/>
              <a:t>is a vector space with basis:</a:t>
            </a:r>
            <a:endParaRPr lang="en-IE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059" y="4143573"/>
            <a:ext cx="3076575" cy="53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2414" y="4767282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Notice that </a:t>
            </a:r>
            <a:r>
              <a:rPr lang="en-US" sz="2400" i="1" dirty="0" smtClean="0"/>
              <a:t>F</a:t>
            </a:r>
            <a:r>
              <a:rPr lang="en-US" sz="2400" dirty="0" smtClean="0"/>
              <a:t>(</a:t>
            </a:r>
            <a:r>
              <a:rPr lang="en-US" sz="2400" i="1" dirty="0" smtClean="0"/>
              <a:t>X</a:t>
            </a:r>
            <a:r>
              <a:rPr lang="en-US" sz="2400" dirty="0" smtClean="0"/>
              <a:t>) --- through dim </a:t>
            </a:r>
            <a:r>
              <a:rPr lang="en-US" sz="2400" i="1" dirty="0" smtClean="0"/>
              <a:t>F</a:t>
            </a:r>
            <a:r>
              <a:rPr lang="en-US" sz="2400" dirty="0" smtClean="0"/>
              <a:t>(</a:t>
            </a:r>
            <a:r>
              <a:rPr lang="en-US" sz="2400" i="1" dirty="0" smtClean="0"/>
              <a:t>X</a:t>
            </a:r>
            <a:r>
              <a:rPr lang="en-US" sz="2400" dirty="0" smtClean="0"/>
              <a:t>) = 3 --- tells us everything there is to know about </a:t>
            </a:r>
            <a:r>
              <a:rPr lang="en-US" sz="2400" i="1" dirty="0" smtClean="0"/>
              <a:t>X!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10787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96" y="4962525"/>
            <a:ext cx="2663578" cy="1657350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Recovering a Space from its Algebra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4" y="1905000"/>
            <a:ext cx="9144000" cy="2057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You can study a space by studying its algebra but often even more can be said.</a:t>
            </a:r>
          </a:p>
          <a:p>
            <a:pPr marL="0" indent="0">
              <a:buNone/>
            </a:pPr>
            <a:r>
              <a:rPr lang="en-US" dirty="0" smtClean="0"/>
              <a:t>Given a (suitably chosen) algebra of functions on a space, you can recover the space from the algebra… like from a shadow you can recover the object…</a:t>
            </a:r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924" y="3962400"/>
            <a:ext cx="2686050" cy="26574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0276" y="3962400"/>
            <a:ext cx="65674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In the </a:t>
            </a:r>
            <a:r>
              <a:rPr lang="en-IE" sz="2400" dirty="0" smtClean="0"/>
              <a:t>example from earlier, </a:t>
            </a:r>
            <a:r>
              <a:rPr lang="en-IE" sz="2400" dirty="0" smtClean="0"/>
              <a:t>the </a:t>
            </a:r>
            <a:r>
              <a:rPr lang="en-IE" sz="2400" i="1" dirty="0" smtClean="0"/>
              <a:t>basis of F</a:t>
            </a:r>
            <a:r>
              <a:rPr lang="en-IE" sz="2400" dirty="0" smtClean="0"/>
              <a:t>(</a:t>
            </a:r>
            <a:r>
              <a:rPr lang="en-IE" sz="2400" i="1" dirty="0" smtClean="0"/>
              <a:t>X</a:t>
            </a:r>
            <a:r>
              <a:rPr lang="en-IE" sz="2400" dirty="0" smtClean="0"/>
              <a:t>):</a:t>
            </a:r>
            <a:endParaRPr lang="en-IE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870276" y="5366468"/>
            <a:ext cx="65674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is </a:t>
            </a:r>
            <a:r>
              <a:rPr lang="en-IE" sz="2400" dirty="0" smtClean="0"/>
              <a:t>a set isomorphic to </a:t>
            </a:r>
            <a:r>
              <a:rPr lang="en-IE" sz="2400" i="1" dirty="0" smtClean="0"/>
              <a:t>X </a:t>
            </a:r>
            <a:r>
              <a:rPr lang="en-IE" sz="2400" dirty="0" smtClean="0"/>
              <a:t>via: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942" y="5936189"/>
            <a:ext cx="43815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3405" y="4581128"/>
            <a:ext cx="307657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3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Algebras of Functions on Groups</a:t>
            </a: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idx="1"/>
          </p:nvPr>
        </p:nvSpPr>
        <p:spPr>
          <a:xfrm>
            <a:off x="1522414" y="1844824"/>
            <a:ext cx="9144000" cy="158417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Now consider a finite group as our space. The additional structure on a group is captured by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),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G </a:t>
            </a:r>
            <a:r>
              <a:rPr lang="en-US" dirty="0" smtClean="0"/>
              <a:t>x </a:t>
            </a:r>
            <a:r>
              <a:rPr lang="en-US" i="1" dirty="0" smtClean="0"/>
              <a:t>G</a:t>
            </a:r>
            <a:r>
              <a:rPr lang="en-US" dirty="0" smtClean="0"/>
              <a:t>) and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G </a:t>
            </a:r>
            <a:r>
              <a:rPr lang="en-US" dirty="0"/>
              <a:t>x </a:t>
            </a:r>
            <a:r>
              <a:rPr lang="en-US" i="1" dirty="0" smtClean="0"/>
              <a:t>G </a:t>
            </a:r>
            <a:r>
              <a:rPr lang="en-US" dirty="0" smtClean="0"/>
              <a:t>x</a:t>
            </a:r>
            <a:r>
              <a:rPr lang="en-US" i="1" dirty="0" smtClean="0"/>
              <a:t> G</a:t>
            </a:r>
            <a:r>
              <a:rPr lang="en-US" dirty="0" smtClean="0"/>
              <a:t>) as follows.</a:t>
            </a:r>
          </a:p>
          <a:p>
            <a:endParaRPr lang="en-US" dirty="0"/>
          </a:p>
          <a:p>
            <a:r>
              <a:rPr lang="en-US" dirty="0" smtClean="0"/>
              <a:t>Associativity</a:t>
            </a:r>
          </a:p>
          <a:p>
            <a:r>
              <a:rPr lang="en-US" i="1" dirty="0" smtClean="0"/>
              <a:t> </a:t>
            </a:r>
            <a:endParaRPr lang="en-US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148" y="2636912"/>
            <a:ext cx="7352556" cy="377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Algebras of Functions on Groups</a:t>
            </a: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idx="1"/>
          </p:nvPr>
        </p:nvSpPr>
        <p:spPr>
          <a:xfrm>
            <a:off x="1522414" y="1700807"/>
            <a:ext cx="9144000" cy="481240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Inverses: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Identity: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 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76" y="1776760"/>
            <a:ext cx="5832648" cy="2050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077" y="4198640"/>
            <a:ext cx="5832648" cy="211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2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There is this </a:t>
            </a:r>
            <a:r>
              <a:rPr lang="en-IE" i="1" dirty="0" smtClean="0"/>
              <a:t>Quantising </a:t>
            </a:r>
            <a:r>
              <a:rPr lang="en-IE" i="1" dirty="0" err="1" smtClean="0"/>
              <a:t>Functor</a:t>
            </a:r>
            <a:r>
              <a:rPr lang="en-IE" i="1" dirty="0" smtClean="0"/>
              <a:t>…</a:t>
            </a:r>
            <a:endParaRPr lang="en-IE" dirty="0"/>
          </a:p>
        </p:txBody>
      </p:sp>
      <p:pic>
        <p:nvPicPr>
          <p:cNvPr id="1026" name="Picture 2" descr="http://www.samsung.com/ph/smarttv/common/guide_book_3p_si/img/hand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85" y="1484784"/>
            <a:ext cx="5904656" cy="462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78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500" dirty="0" smtClean="0"/>
              <a:t>These relations can be encoded in a “</a:t>
            </a:r>
            <a:r>
              <a:rPr lang="en-IE" sz="2500" dirty="0" err="1" smtClean="0"/>
              <a:t>Hopf</a:t>
            </a:r>
            <a:r>
              <a:rPr lang="en-IE" sz="2500" dirty="0" smtClean="0"/>
              <a:t> algebra”</a:t>
            </a:r>
            <a:endParaRPr lang="en-IE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2061964" y="1593983"/>
            <a:ext cx="842493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It is possible to start with a group and in a natural way </a:t>
            </a:r>
            <a:r>
              <a:rPr lang="en-IE" sz="2400" i="1" dirty="0" smtClean="0"/>
              <a:t>quantise</a:t>
            </a:r>
            <a:r>
              <a:rPr lang="en-IE" sz="2400" dirty="0" smtClean="0"/>
              <a:t> the three axioms in something called a </a:t>
            </a:r>
            <a:r>
              <a:rPr lang="en-IE" sz="2400" dirty="0" err="1"/>
              <a:t>H</a:t>
            </a:r>
            <a:r>
              <a:rPr lang="en-IE" sz="2400" dirty="0" err="1" smtClean="0"/>
              <a:t>opf</a:t>
            </a:r>
            <a:r>
              <a:rPr lang="en-IE" sz="2400" dirty="0" smtClean="0"/>
              <a:t> algebra :</a:t>
            </a:r>
            <a:endParaRPr lang="en-IE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64" y="2737801"/>
            <a:ext cx="7670999" cy="3413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61964" y="3211498"/>
            <a:ext cx="842493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In a </a:t>
            </a:r>
            <a:r>
              <a:rPr lang="en-IE" sz="2400" dirty="0" err="1" smtClean="0"/>
              <a:t>Hopf</a:t>
            </a:r>
            <a:r>
              <a:rPr lang="en-IE" sz="2400" dirty="0" smtClean="0"/>
              <a:t> algebra you have a co-multiplication </a:t>
            </a:r>
            <a:r>
              <a:rPr lang="en-IE" sz="2400" dirty="0" smtClean="0">
                <a:latin typeface="Matura MT Script Capitals" panose="03020802060602070202" pitchFamily="66" charset="0"/>
              </a:rPr>
              <a:t> </a:t>
            </a:r>
            <a:r>
              <a:rPr lang="en-IE" sz="2400" dirty="0" smtClean="0">
                <a:latin typeface="MaplePi" panose="02000500070000020004" pitchFamily="2" charset="0"/>
              </a:rPr>
              <a:t>D</a:t>
            </a:r>
            <a:r>
              <a:rPr lang="en-IE" sz="2400" dirty="0" smtClean="0"/>
              <a:t>, a co-inverse </a:t>
            </a:r>
            <a:r>
              <a:rPr lang="en-IE" sz="2400" i="1" dirty="0" smtClean="0"/>
              <a:t>S</a:t>
            </a:r>
            <a:r>
              <a:rPr lang="en-IE" sz="2400" dirty="0" smtClean="0"/>
              <a:t> and a co-identity </a:t>
            </a:r>
            <a:r>
              <a:rPr lang="en-IE" sz="2400" dirty="0" smtClean="0">
                <a:latin typeface="MaplePi" panose="02000500070000020004" pitchFamily="2" charset="0"/>
              </a:rPr>
              <a:t>e</a:t>
            </a:r>
            <a:r>
              <a:rPr lang="en-IE" sz="2400" dirty="0"/>
              <a:t> </a:t>
            </a:r>
            <a:r>
              <a:rPr lang="en-IE" sz="2400" dirty="0" smtClean="0"/>
              <a:t>and the group axioms are encoded by relations between these:</a:t>
            </a:r>
            <a:endParaRPr lang="en-IE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450" y="4228703"/>
            <a:ext cx="3971925" cy="3524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737" y="4653136"/>
            <a:ext cx="4705350" cy="4000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5924" y="5160615"/>
            <a:ext cx="6276975" cy="4286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81844" y="5733256"/>
            <a:ext cx="1036915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E" sz="2200" dirty="0" smtClean="0"/>
              <a:t>Note these make no reference to </a:t>
            </a:r>
            <a:r>
              <a:rPr lang="en-IE" sz="2200" i="1" dirty="0" smtClean="0"/>
              <a:t>points</a:t>
            </a:r>
            <a:r>
              <a:rPr lang="en-IE" sz="2200" dirty="0" smtClean="0"/>
              <a:t> – only to elements of the algebra.</a:t>
            </a:r>
            <a:endParaRPr lang="en-IE" sz="2200" dirty="0"/>
          </a:p>
        </p:txBody>
      </p:sp>
    </p:spTree>
    <p:extLst>
      <p:ext uri="{BB962C8B-B14F-4D97-AF65-F5344CB8AC3E}">
        <p14:creationId xmlns:p14="http://schemas.microsoft.com/office/powerpoint/2010/main" val="280513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Commutative </a:t>
            </a:r>
            <a:r>
              <a:rPr lang="en-IE" dirty="0" err="1" smtClean="0"/>
              <a:t>Hopf</a:t>
            </a:r>
            <a:r>
              <a:rPr lang="en-IE" dirty="0" smtClean="0"/>
              <a:t> algebras</a:t>
            </a:r>
            <a:endParaRPr lang="en-IE" dirty="0"/>
          </a:p>
        </p:txBody>
      </p:sp>
      <p:sp>
        <p:nvSpPr>
          <p:cNvPr id="7" name="TextBox 6"/>
          <p:cNvSpPr txBox="1"/>
          <p:nvPr/>
        </p:nvSpPr>
        <p:spPr>
          <a:xfrm>
            <a:off x="1413892" y="1844824"/>
            <a:ext cx="95050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Let </a:t>
            </a:r>
            <a:r>
              <a:rPr lang="en-IE" sz="2400" i="1" dirty="0" smtClean="0"/>
              <a:t>F</a:t>
            </a:r>
            <a:r>
              <a:rPr lang="en-IE" sz="2400" dirty="0" smtClean="0"/>
              <a:t>(</a:t>
            </a:r>
            <a:r>
              <a:rPr lang="en-IE" sz="2400" i="1" dirty="0" smtClean="0"/>
              <a:t>G</a:t>
            </a:r>
            <a:r>
              <a:rPr lang="en-IE" sz="2400" dirty="0" smtClean="0"/>
              <a:t>) be the algebra of functions on a group. Elements of </a:t>
            </a:r>
            <a:r>
              <a:rPr lang="en-IE" sz="2400" i="1" dirty="0" smtClean="0"/>
              <a:t>F</a:t>
            </a:r>
            <a:r>
              <a:rPr lang="en-IE" sz="2400" dirty="0" smtClean="0"/>
              <a:t>(</a:t>
            </a:r>
            <a:r>
              <a:rPr lang="en-IE" sz="2400" i="1" dirty="0" smtClean="0"/>
              <a:t>G</a:t>
            </a:r>
            <a:r>
              <a:rPr lang="en-IE" sz="2400" dirty="0" smtClean="0"/>
              <a:t>), functions, can be multiplied together pointwise to produce new functions:  </a:t>
            </a:r>
            <a:endParaRPr lang="en-IE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32" y="2601954"/>
            <a:ext cx="7038975" cy="571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3891" y="3392124"/>
            <a:ext cx="9505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and as the complex numbers are commutative so is the multiplication in </a:t>
            </a:r>
            <a:r>
              <a:rPr lang="en-IE" sz="2400" i="1" dirty="0" smtClean="0"/>
              <a:t>F</a:t>
            </a:r>
            <a:r>
              <a:rPr lang="en-IE" sz="2400" dirty="0" smtClean="0"/>
              <a:t>(</a:t>
            </a:r>
            <a:r>
              <a:rPr lang="en-IE" sz="2400" i="1" dirty="0" smtClean="0"/>
              <a:t>G</a:t>
            </a:r>
            <a:r>
              <a:rPr lang="en-IE" sz="2400" dirty="0" smtClean="0"/>
              <a:t>). It turns out that every </a:t>
            </a:r>
            <a:r>
              <a:rPr lang="en-IE" sz="2400" i="1" dirty="0" smtClean="0"/>
              <a:t>commutative </a:t>
            </a:r>
            <a:r>
              <a:rPr lang="en-IE" sz="2400" dirty="0" smtClean="0"/>
              <a:t>finite dimensional </a:t>
            </a:r>
            <a:r>
              <a:rPr lang="en-IE" sz="2400" dirty="0" err="1" smtClean="0"/>
              <a:t>Hopf</a:t>
            </a:r>
            <a:r>
              <a:rPr lang="en-IE" sz="2400" dirty="0" smtClean="0"/>
              <a:t> algebra is the algebra of functions on </a:t>
            </a:r>
            <a:r>
              <a:rPr lang="en-IE" sz="2400" i="1" dirty="0" smtClean="0"/>
              <a:t>some </a:t>
            </a:r>
            <a:r>
              <a:rPr lang="en-IE" sz="2400" dirty="0" smtClean="0"/>
              <a:t>finite group.</a:t>
            </a:r>
          </a:p>
          <a:p>
            <a:endParaRPr lang="en-IE" sz="2400" dirty="0"/>
          </a:p>
          <a:p>
            <a:r>
              <a:rPr lang="en-US" sz="2400" dirty="0" smtClean="0"/>
              <a:t>There </a:t>
            </a:r>
            <a:r>
              <a:rPr lang="en-US" sz="2400" dirty="0"/>
              <a:t>are, however, </a:t>
            </a:r>
            <a:r>
              <a:rPr lang="en-US" sz="2400" dirty="0" err="1" smtClean="0"/>
              <a:t>Hopf</a:t>
            </a:r>
            <a:r>
              <a:rPr lang="en-US" sz="2400" dirty="0" smtClean="0"/>
              <a:t> algebras </a:t>
            </a:r>
            <a:r>
              <a:rPr lang="en-US" sz="2400" dirty="0"/>
              <a:t>that also satisfy these axioms but </a:t>
            </a:r>
            <a:r>
              <a:rPr lang="en-US" sz="2400" i="1" dirty="0"/>
              <a:t>aren’t</a:t>
            </a:r>
            <a:r>
              <a:rPr lang="en-US" sz="2400" dirty="0"/>
              <a:t> the </a:t>
            </a:r>
            <a:r>
              <a:rPr lang="en-US" sz="2400" dirty="0" smtClean="0"/>
              <a:t>algebra of </a:t>
            </a:r>
            <a:r>
              <a:rPr lang="en-US" sz="2400" dirty="0"/>
              <a:t>functions on any group — because they are no longer </a:t>
            </a:r>
            <a:r>
              <a:rPr lang="en-US" sz="2400" dirty="0" smtClean="0"/>
              <a:t>commutative</a:t>
            </a:r>
            <a:r>
              <a:rPr lang="en-US" sz="2400" dirty="0"/>
              <a:t>!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These are the </a:t>
            </a:r>
            <a:r>
              <a:rPr lang="en-US" sz="2400" dirty="0"/>
              <a:t>algebras of functions on </a:t>
            </a:r>
            <a:r>
              <a:rPr lang="en-US" sz="2400" i="1" dirty="0"/>
              <a:t>quantum </a:t>
            </a:r>
            <a:r>
              <a:rPr lang="en-US" sz="2400" i="1" dirty="0" smtClean="0"/>
              <a:t>groups</a:t>
            </a:r>
            <a:r>
              <a:rPr lang="en-US" sz="2400" dirty="0"/>
              <a:t>!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90933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000" dirty="0" smtClean="0"/>
              <a:t>…but quantum groups aren’t sets of points!</a:t>
            </a:r>
            <a:endParaRPr lang="en-IE" sz="3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052" y="1628800"/>
            <a:ext cx="6343243" cy="20555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05980" y="3789040"/>
            <a:ext cx="806489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Quantum Groups don’t exist… we study their shadows as if there is a set of points but there is no underlying space! </a:t>
            </a:r>
          </a:p>
          <a:p>
            <a:pPr>
              <a:lnSpc>
                <a:spcPct val="90000"/>
              </a:lnSpc>
            </a:pPr>
            <a:endParaRPr lang="en-IE" sz="2400" dirty="0"/>
          </a:p>
          <a:p>
            <a:pPr>
              <a:lnSpc>
                <a:spcPct val="90000"/>
              </a:lnSpc>
            </a:pPr>
            <a:r>
              <a:rPr lang="en-IE" sz="2400" dirty="0" smtClean="0"/>
              <a:t>We ask questions about a group and can answer these questions ‘up’ in </a:t>
            </a:r>
            <a:r>
              <a:rPr lang="en-IE" sz="2400" i="1" dirty="0" smtClean="0"/>
              <a:t>F</a:t>
            </a:r>
            <a:r>
              <a:rPr lang="en-IE" sz="2400" dirty="0" smtClean="0"/>
              <a:t>(</a:t>
            </a:r>
            <a:r>
              <a:rPr lang="en-IE" sz="2400" i="1" dirty="0" smtClean="0"/>
              <a:t>G</a:t>
            </a:r>
            <a:r>
              <a:rPr lang="en-IE" sz="2400" dirty="0" smtClean="0"/>
              <a:t>). </a:t>
            </a:r>
            <a:endParaRPr lang="en-IE" sz="2400" dirty="0"/>
          </a:p>
          <a:p>
            <a:pPr>
              <a:lnSpc>
                <a:spcPct val="90000"/>
              </a:lnSpc>
            </a:pPr>
            <a:endParaRPr lang="en-IE" sz="2400" dirty="0" smtClean="0"/>
          </a:p>
          <a:p>
            <a:pPr>
              <a:lnSpc>
                <a:spcPct val="90000"/>
              </a:lnSpc>
            </a:pPr>
            <a:r>
              <a:rPr lang="en-IE" sz="2400" dirty="0" smtClean="0"/>
              <a:t>Occasionally, we can still answer these questions for a quantum group ‘up’ in </a:t>
            </a:r>
            <a:r>
              <a:rPr lang="en-IE" sz="2400" i="1" dirty="0" smtClean="0"/>
              <a:t>F</a:t>
            </a:r>
            <a:r>
              <a:rPr lang="en-IE" sz="2400" b="1" dirty="0" smtClean="0"/>
              <a:t>(G) </a:t>
            </a:r>
            <a:r>
              <a:rPr lang="en-IE" sz="2400" dirty="0" smtClean="0"/>
              <a:t>for a quantum group </a:t>
            </a:r>
            <a:r>
              <a:rPr lang="en-IE" sz="2400" b="1" dirty="0" smtClean="0"/>
              <a:t>G!</a:t>
            </a:r>
            <a:endParaRPr lang="en-IE" sz="2400" b="1" dirty="0"/>
          </a:p>
        </p:txBody>
      </p:sp>
    </p:spTree>
    <p:extLst>
      <p:ext uri="{BB962C8B-B14F-4D97-AF65-F5344CB8AC3E}">
        <p14:creationId xmlns:p14="http://schemas.microsoft.com/office/powerpoint/2010/main" val="36068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Too abstract?</a:t>
            </a:r>
            <a:endParaRPr lang="en-I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400" y="2492326"/>
            <a:ext cx="2486025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29916" y="3151684"/>
            <a:ext cx="9649072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Quantum Mechanics, an incredibly successful physics theory has at its core the assumption that measurements of observable quantities are eigenvalues of </a:t>
            </a:r>
            <a:r>
              <a:rPr lang="en-IE" sz="2400" i="1" dirty="0" smtClean="0"/>
              <a:t>not necessarily commutating </a:t>
            </a:r>
            <a:r>
              <a:rPr lang="en-IE" sz="2400" dirty="0" smtClean="0"/>
              <a:t>elements of an algebra – the algebra of functions on a quantum space… a space that doesn’t exist in the way that we normally think about space: as a set of points.</a:t>
            </a:r>
          </a:p>
          <a:p>
            <a:pPr>
              <a:lnSpc>
                <a:spcPct val="90000"/>
              </a:lnSpc>
            </a:pPr>
            <a:endParaRPr lang="en-IE" sz="2400" dirty="0"/>
          </a:p>
          <a:p>
            <a:pPr>
              <a:lnSpc>
                <a:spcPct val="90000"/>
              </a:lnSpc>
            </a:pPr>
            <a:r>
              <a:rPr lang="en-IE" sz="2400" dirty="0" smtClean="0"/>
              <a:t>In other words quantum mechanics – a theory for this universe we are in right now - doesn’t even interpret space as a set of points...</a:t>
            </a:r>
            <a:endParaRPr lang="en-IE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73932" y="1700808"/>
            <a:ext cx="9001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Well… not really…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23894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Where is my specific interest?</a:t>
            </a:r>
            <a:endParaRPr lang="en-IE" dirty="0"/>
          </a:p>
        </p:txBody>
      </p:sp>
      <p:sp>
        <p:nvSpPr>
          <p:cNvPr id="7" name="TextBox 6"/>
          <p:cNvSpPr txBox="1"/>
          <p:nvPr/>
        </p:nvSpPr>
        <p:spPr>
          <a:xfrm>
            <a:off x="1522414" y="1700808"/>
            <a:ext cx="9900590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Broadly, quantum probability is an area of maths interested in generalising notions of classical probability  where  a </a:t>
            </a:r>
            <a:r>
              <a:rPr lang="en-US" sz="2400" dirty="0" smtClean="0"/>
              <a:t>commutative </a:t>
            </a:r>
            <a:r>
              <a:rPr lang="en-US" sz="2400" dirty="0"/>
              <a:t>algebra of </a:t>
            </a:r>
            <a:r>
              <a:rPr lang="en-US" sz="2400" dirty="0" smtClean="0"/>
              <a:t>random </a:t>
            </a:r>
            <a:r>
              <a:rPr lang="en-US" sz="2400" dirty="0"/>
              <a:t>variables is replaced by a more general </a:t>
            </a:r>
            <a:r>
              <a:rPr lang="en-US" sz="2400" dirty="0" smtClean="0"/>
              <a:t>algebra.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One particular question of classical probability is “How many shuffles does it take to mix up a deck of cards?” and can be answered in the language of random walks on groups.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There is the notion of a random walk on a quantum group, and I am trying to apply techniques from the classical, commutative situation to the quantum case. 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18331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Questions…</a:t>
            </a:r>
            <a:endParaRPr lang="en-IE" dirty="0"/>
          </a:p>
        </p:txBody>
      </p:sp>
      <p:pic>
        <p:nvPicPr>
          <p:cNvPr id="1026" name="Picture 2" descr="http://www.samsung.com/ph/smarttv/common/guide_book_3p_si/img/hand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85" y="1484784"/>
            <a:ext cx="5904656" cy="462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33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 smtClean="0"/>
              <a:t>Epilogue</a:t>
            </a:r>
            <a:endParaRPr lang="en-I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148" y="2708920"/>
            <a:ext cx="4877594" cy="31697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145" y="6021288"/>
            <a:ext cx="44196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670" y="1844824"/>
            <a:ext cx="51625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3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09A44C-857D-42FD-9219-94A36248C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0</TotalTime>
  <Words>738</Words>
  <Application>Microsoft Office PowerPoint</Application>
  <PresentationFormat>Custom</PresentationFormat>
  <Paragraphs>74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Chalkboard 16x9</vt:lpstr>
      <vt:lpstr>Shadows without Objects</vt:lpstr>
      <vt:lpstr>Spaces</vt:lpstr>
      <vt:lpstr>Algebra of Functions on a Space</vt:lpstr>
      <vt:lpstr>Recovering a Space from its Algebra</vt:lpstr>
      <vt:lpstr>Algebras of Functions on Groups</vt:lpstr>
      <vt:lpstr>Algebras of Functions on Groups</vt:lpstr>
      <vt:lpstr>There is this Quantising Functor…</vt:lpstr>
      <vt:lpstr>These relations can be encoded in a “Hopf algebra”</vt:lpstr>
      <vt:lpstr>Commutative Hopf algebras</vt:lpstr>
      <vt:lpstr>…but quantum groups aren’t sets of points!</vt:lpstr>
      <vt:lpstr>Too abstract?</vt:lpstr>
      <vt:lpstr>Where is my specific interest?</vt:lpstr>
      <vt:lpstr>Questions…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2015-12-10T15:00:45Z</dcterms:created>
  <dcterms:modified xsi:type="dcterms:W3CDTF">2016-01-08T11:51:14Z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TC028048469991</vt:lpwstr>
  </property>
</Properties>
</file>