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39"/>
  </p:notesMasterIdLst>
  <p:handoutMasterIdLst>
    <p:handoutMasterId r:id="rId40"/>
  </p:handoutMasterIdLst>
  <p:sldIdLst>
    <p:sldId id="256" r:id="rId3"/>
    <p:sldId id="257" r:id="rId4"/>
    <p:sldId id="308" r:id="rId5"/>
    <p:sldId id="282" r:id="rId6"/>
    <p:sldId id="284" r:id="rId7"/>
    <p:sldId id="285" r:id="rId8"/>
    <p:sldId id="287" r:id="rId9"/>
    <p:sldId id="288" r:id="rId10"/>
    <p:sldId id="318" r:id="rId11"/>
    <p:sldId id="309" r:id="rId12"/>
    <p:sldId id="311" r:id="rId13"/>
    <p:sldId id="319" r:id="rId14"/>
    <p:sldId id="312" r:id="rId15"/>
    <p:sldId id="320" r:id="rId16"/>
    <p:sldId id="306" r:id="rId17"/>
    <p:sldId id="313" r:id="rId18"/>
    <p:sldId id="305" r:id="rId19"/>
    <p:sldId id="307" r:id="rId20"/>
    <p:sldId id="314" r:id="rId21"/>
    <p:sldId id="321" r:id="rId22"/>
    <p:sldId id="322" r:id="rId23"/>
    <p:sldId id="324" r:id="rId24"/>
    <p:sldId id="325" r:id="rId25"/>
    <p:sldId id="315" r:id="rId26"/>
    <p:sldId id="327" r:id="rId27"/>
    <p:sldId id="316" r:id="rId28"/>
    <p:sldId id="330" r:id="rId29"/>
    <p:sldId id="299" r:id="rId30"/>
    <p:sldId id="301" r:id="rId31"/>
    <p:sldId id="291" r:id="rId32"/>
    <p:sldId id="292" r:id="rId33"/>
    <p:sldId id="328" r:id="rId34"/>
    <p:sldId id="293" r:id="rId35"/>
    <p:sldId id="297" r:id="rId36"/>
    <p:sldId id="298" r:id="rId37"/>
    <p:sldId id="329" r:id="rId38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5274" autoAdjust="0"/>
  </p:normalViewPr>
  <p:slideViewPr>
    <p:cSldViewPr>
      <p:cViewPr varScale="1">
        <p:scale>
          <a:sx n="89" d="100"/>
          <a:sy n="89" d="100"/>
        </p:scale>
        <p:origin x="120" y="126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1/11/2019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1/11/2019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grpSp>
        <p:nvGrpSpPr>
          <p:cNvPr id="256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9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1/11/2019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>
              <a:defRPr sz="44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1/11/2019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1/11/2019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Freeform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1/11/2019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9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1/11/2019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1/11/2019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frame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oup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oup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1/11/2019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" name="frame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oup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oup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1/11/2019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Freeform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1/11/2019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1/11/2019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E8FB1-0A7A-443E-AAF7-31D4FA1AA312}" type="datetimeFigureOut">
              <a:rPr lang="en-US"/>
              <a:pPr/>
              <a:t>1/11/2019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A54BD-C84D-46CE-8B72-31BFB26ABA4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Contexts and Concepts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5105400"/>
            <a:ext cx="9143999" cy="1066800"/>
          </a:xfrm>
        </p:spPr>
        <p:txBody>
          <a:bodyPr>
            <a:normAutofit fontScale="92500"/>
          </a:bodyPr>
          <a:lstStyle/>
          <a:p>
            <a:r>
              <a:rPr lang="en-US" i="1" dirty="0" smtClean="0"/>
              <a:t>A Case Study of Mathematics Assessment for Civil/Environmental Engineering.</a:t>
            </a:r>
          </a:p>
          <a:p>
            <a:endParaRPr lang="en-US" b="1" i="1" dirty="0"/>
          </a:p>
          <a:p>
            <a:r>
              <a:rPr lang="en-US" b="1" i="1" dirty="0" smtClean="0"/>
              <a:t>J.P. McCarthy, CIT Department of Mathematics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Students | The Modules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Civil Engineering and Environmental Engineering, Level 7, Third Year</a:t>
            </a:r>
          </a:p>
          <a:p>
            <a:pPr marL="0" indent="0">
              <a:buNone/>
            </a:pPr>
            <a:r>
              <a:rPr lang="en-US" dirty="0" smtClean="0"/>
              <a:t>CAO Points: 226 | Math Requirement: H7/O6</a:t>
            </a:r>
          </a:p>
          <a:p>
            <a:pPr marL="0" indent="0">
              <a:buNone/>
            </a:pPr>
            <a:r>
              <a:rPr lang="en-US" dirty="0" smtClean="0"/>
              <a:t>Semester 1: MATH6016 -  ‘</a:t>
            </a:r>
            <a:r>
              <a:rPr lang="en-US" dirty="0" err="1" smtClean="0"/>
              <a:t>Precalculus</a:t>
            </a:r>
            <a:r>
              <a:rPr lang="en-US" dirty="0" smtClean="0"/>
              <a:t>’ | CA</a:t>
            </a:r>
          </a:p>
          <a:p>
            <a:pPr marL="0" indent="0">
              <a:buNone/>
            </a:pPr>
            <a:r>
              <a:rPr lang="en-US" dirty="0" smtClean="0"/>
              <a:t>Semester 2: MATH6015 – ‘Calculus’</a:t>
            </a:r>
          </a:p>
          <a:p>
            <a:pPr marL="0" indent="0">
              <a:buNone/>
            </a:pPr>
            <a:r>
              <a:rPr lang="en-US" dirty="0" smtClean="0"/>
              <a:t>Semester 4: MATH6040 – ‘Linear Algebra &amp; Further Calculus’</a:t>
            </a:r>
          </a:p>
          <a:p>
            <a:pPr marL="0" indent="0">
              <a:buNone/>
            </a:pPr>
            <a:r>
              <a:rPr lang="en-US" dirty="0" smtClean="0"/>
              <a:t>Semester 5: MATH7019 – Curve Fitting, Beam ODEs, Prob. &amp; Stats, ‘Taylor Series’</a:t>
            </a:r>
          </a:p>
          <a:p>
            <a:pPr marL="0" indent="0">
              <a:buNone/>
            </a:pPr>
            <a:r>
              <a:rPr lang="en-US" dirty="0" smtClean="0"/>
              <a:t>Semester 6: MATH7021 – Linear Systems, Differential Equations (</a:t>
            </a:r>
            <a:r>
              <a:rPr lang="en-US" dirty="0" err="1" smtClean="0"/>
              <a:t>inc.</a:t>
            </a:r>
            <a:r>
              <a:rPr lang="en-US" dirty="0" smtClean="0"/>
              <a:t>                Laplace Transforms), Multiple Integration</a:t>
            </a:r>
          </a:p>
        </p:txBody>
      </p:sp>
    </p:spTree>
    <p:extLst>
      <p:ext uri="{BB962C8B-B14F-4D97-AF65-F5344CB8AC3E}">
        <p14:creationId xmlns:p14="http://schemas.microsoft.com/office/powerpoint/2010/main" val="212853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Some Assumptions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Assumption: </a:t>
            </a:r>
            <a:r>
              <a:rPr lang="en-US" i="1" dirty="0" smtClean="0"/>
              <a:t>Assessment Drives Student Learning</a:t>
            </a:r>
          </a:p>
          <a:p>
            <a:pPr marL="0" indent="0">
              <a:buNone/>
            </a:pPr>
            <a:r>
              <a:rPr lang="en-US" dirty="0" smtClean="0"/>
              <a:t>Consequence: </a:t>
            </a:r>
            <a:r>
              <a:rPr lang="en-US" b="1" i="1" dirty="0" smtClean="0"/>
              <a:t>If it is not being assessed, it is not being learned</a:t>
            </a:r>
          </a:p>
          <a:p>
            <a:pPr marL="0" indent="0">
              <a:buNone/>
            </a:pPr>
            <a:r>
              <a:rPr lang="en-US" dirty="0" smtClean="0"/>
              <a:t>Assumption: </a:t>
            </a:r>
            <a:r>
              <a:rPr lang="en-US" i="1" dirty="0" smtClean="0"/>
              <a:t>A Deep Approach to Learning is better than a Surface Approach</a:t>
            </a:r>
          </a:p>
          <a:p>
            <a:pPr marL="0" indent="0">
              <a:buNone/>
            </a:pPr>
            <a:r>
              <a:rPr lang="en-US" dirty="0" smtClean="0"/>
              <a:t>Consequence: </a:t>
            </a:r>
            <a:r>
              <a:rPr lang="en-US" b="1" i="1" dirty="0" smtClean="0"/>
              <a:t>Understanding is Key for Learning – Concepts are King</a:t>
            </a:r>
            <a:endParaRPr lang="en-US" b="1" dirty="0"/>
          </a:p>
          <a:p>
            <a:pPr marL="0" indent="0">
              <a:buNone/>
            </a:pPr>
            <a:r>
              <a:rPr lang="en-US" dirty="0" smtClean="0"/>
              <a:t>Assumption: </a:t>
            </a:r>
            <a:r>
              <a:rPr lang="en-US" i="1" dirty="0" smtClean="0"/>
              <a:t>We learn by building upon what we already know.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Consequence: </a:t>
            </a:r>
            <a:r>
              <a:rPr lang="en-US" b="1" i="1" dirty="0" smtClean="0"/>
              <a:t>Student’s mathematics will benefit with more engineering context in mathematics.</a:t>
            </a:r>
          </a:p>
          <a:p>
            <a:pPr marL="0" indent="0">
              <a:buNone/>
            </a:pPr>
            <a:r>
              <a:rPr lang="en-US" dirty="0" smtClean="0"/>
              <a:t>Belief: </a:t>
            </a:r>
            <a:r>
              <a:rPr lang="en-US" i="1" dirty="0" smtClean="0"/>
              <a:t>If Student understands mathematical concepts, and sees how they are applied in context, they might start thinking…</a:t>
            </a:r>
          </a:p>
          <a:p>
            <a:pPr marL="0" indent="0">
              <a:buNone/>
            </a:pPr>
            <a:r>
              <a:rPr lang="en-US" u="sng" dirty="0" smtClean="0"/>
              <a:t>Assumption: </a:t>
            </a:r>
            <a:r>
              <a:rPr lang="en-US" b="1" i="1" u="sng" dirty="0" smtClean="0"/>
              <a:t>The Goal of Third Level Teaching is to get Student to Think</a:t>
            </a:r>
          </a:p>
        </p:txBody>
      </p:sp>
    </p:spTree>
    <p:extLst>
      <p:ext uri="{BB962C8B-B14F-4D97-AF65-F5344CB8AC3E}">
        <p14:creationId xmlns:p14="http://schemas.microsoft.com/office/powerpoint/2010/main" val="392846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Advantages in CIT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Topics that are normally taught by Engineers in Universities are sometimes taught by Mathematicians in </a:t>
            </a:r>
            <a:r>
              <a:rPr lang="en-US" dirty="0" err="1" smtClean="0"/>
              <a:t>IoTs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For example, in CIT, the differential equations relating load per unit length, </a:t>
            </a:r>
            <a:r>
              <a:rPr lang="en-US" i="1" dirty="0" smtClean="0"/>
              <a:t>w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); bending </a:t>
            </a:r>
            <a:r>
              <a:rPr lang="en-US" dirty="0"/>
              <a:t>m</a:t>
            </a:r>
            <a:r>
              <a:rPr lang="en-US" dirty="0" smtClean="0"/>
              <a:t>oment, </a:t>
            </a:r>
            <a:r>
              <a:rPr lang="en-US" i="1" dirty="0" smtClean="0"/>
              <a:t>M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); and deflection, </a:t>
            </a:r>
            <a:r>
              <a:rPr lang="en-US" i="1" dirty="0" smtClean="0"/>
              <a:t>y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); are introduced first by a mathematician. </a:t>
            </a:r>
            <a:endParaRPr lang="en-US" dirty="0"/>
          </a:p>
          <a:p>
            <a:r>
              <a:rPr lang="en-US" dirty="0" smtClean="0"/>
              <a:t>The Civil and Environmental Engineers have their own third year modules: MATH7019  &amp; MATH7021.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For 2015/16 these modules were revamped as part of Programmatic Review.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80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(My) Bad </a:t>
            </a:r>
            <a:r>
              <a:rPr lang="en-US" dirty="0" err="1" smtClean="0"/>
              <a:t>Practise</a:t>
            </a:r>
            <a:r>
              <a:rPr lang="en-US" dirty="0" smtClean="0"/>
              <a:t>: Curve Fitting</a:t>
            </a: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788" y="1700808"/>
            <a:ext cx="5442598" cy="19871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403" y="3212976"/>
            <a:ext cx="6022576" cy="320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82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(My) Bad </a:t>
            </a:r>
            <a:r>
              <a:rPr lang="en-US" dirty="0" err="1" smtClean="0"/>
              <a:t>Practise</a:t>
            </a:r>
            <a:r>
              <a:rPr lang="en-US" dirty="0" smtClean="0"/>
              <a:t>: Linear Systems</a:t>
            </a: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0580" y="1628799"/>
            <a:ext cx="5062359" cy="20395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443" y="1628798"/>
            <a:ext cx="5437415" cy="19373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580" y="4545618"/>
            <a:ext cx="5062359" cy="13940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443" y="3690980"/>
            <a:ext cx="4813601" cy="305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60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(My) Bad </a:t>
            </a:r>
            <a:r>
              <a:rPr lang="en-US" dirty="0" err="1" smtClean="0"/>
              <a:t>Practise</a:t>
            </a:r>
            <a:r>
              <a:rPr lang="en-US" dirty="0" smtClean="0"/>
              <a:t>: Laplace Transforms</a:t>
            </a:r>
            <a:endParaRPr lang="en-I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751" y="1700808"/>
            <a:ext cx="9304523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20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(My) Bad </a:t>
            </a:r>
            <a:r>
              <a:rPr lang="en-US" dirty="0" err="1" smtClean="0"/>
              <a:t>Practise</a:t>
            </a:r>
            <a:r>
              <a:rPr lang="en-US" dirty="0" smtClean="0"/>
              <a:t>: Integration</a:t>
            </a:r>
            <a:endParaRPr lang="en-I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961" y="1772816"/>
            <a:ext cx="8746308" cy="314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931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(My) Bad </a:t>
            </a:r>
            <a:r>
              <a:rPr lang="en-US" dirty="0" err="1" smtClean="0"/>
              <a:t>Practise</a:t>
            </a:r>
            <a:r>
              <a:rPr lang="en-US" dirty="0" smtClean="0"/>
              <a:t>: </a:t>
            </a:r>
            <a:r>
              <a:rPr lang="en-US" dirty="0" err="1" smtClean="0"/>
              <a:t>Summarised</a:t>
            </a:r>
            <a:endParaRPr lang="en-IE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133972" y="1916832"/>
            <a:ext cx="9144000" cy="4615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 smtClean="0"/>
              <a:t>No Context</a:t>
            </a:r>
          </a:p>
          <a:p>
            <a:pPr marL="0" indent="0" algn="ctr">
              <a:buFont typeface="Arial" pitchFamily="34" charset="0"/>
              <a:buNone/>
            </a:pPr>
            <a:endParaRPr lang="en-US" sz="4000" dirty="0" smtClean="0"/>
          </a:p>
          <a:p>
            <a:pPr algn="ctr"/>
            <a:r>
              <a:rPr lang="en-US" sz="4000" dirty="0" smtClean="0"/>
              <a:t>No Concepts</a:t>
            </a:r>
          </a:p>
          <a:p>
            <a:pPr marL="0" indent="0" algn="ctr">
              <a:buFont typeface="Arial" pitchFamily="34" charset="0"/>
              <a:buNone/>
            </a:pPr>
            <a:endParaRPr lang="en-US" sz="4000" dirty="0" smtClean="0"/>
          </a:p>
          <a:p>
            <a:pPr algn="ctr"/>
            <a:r>
              <a:rPr lang="en-US" sz="4000" i="1" dirty="0" smtClean="0"/>
              <a:t>A Mathematical Cure for Insomnia</a:t>
            </a:r>
            <a:endParaRPr lang="en-IE" sz="4000" i="1" dirty="0"/>
          </a:p>
        </p:txBody>
      </p:sp>
    </p:spTree>
    <p:extLst>
      <p:ext uri="{BB962C8B-B14F-4D97-AF65-F5344CB8AC3E}">
        <p14:creationId xmlns:p14="http://schemas.microsoft.com/office/powerpoint/2010/main" val="400801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Programmatic Review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I wrote:</a:t>
            </a:r>
          </a:p>
          <a:p>
            <a:r>
              <a:rPr lang="en-US" i="1" dirty="0" smtClean="0"/>
              <a:t>“We </a:t>
            </a:r>
            <a:r>
              <a:rPr lang="en-US" i="1" dirty="0"/>
              <a:t>need concepts and understanding not rote problem solving. When we introduce a method </a:t>
            </a:r>
            <a:r>
              <a:rPr lang="en-US" i="1" dirty="0" smtClean="0"/>
              <a:t>the students </a:t>
            </a:r>
            <a:r>
              <a:rPr lang="en-US" i="1" dirty="0"/>
              <a:t>must be able to understand what kind of problem it applies to, what are the </a:t>
            </a:r>
            <a:r>
              <a:rPr lang="en-US" i="1" dirty="0" smtClean="0"/>
              <a:t>strengths and </a:t>
            </a:r>
            <a:r>
              <a:rPr lang="en-US" i="1" dirty="0"/>
              <a:t>limitations of the </a:t>
            </a:r>
            <a:r>
              <a:rPr lang="en-US" i="1" dirty="0" smtClean="0"/>
              <a:t>method, </a:t>
            </a:r>
            <a:r>
              <a:rPr lang="en-US" i="1" dirty="0"/>
              <a:t>and of course be able to apply the method</a:t>
            </a:r>
            <a:r>
              <a:rPr lang="en-US" i="1" dirty="0" smtClean="0"/>
              <a:t>.”</a:t>
            </a:r>
          </a:p>
          <a:p>
            <a:r>
              <a:rPr lang="en-US" i="1" dirty="0" smtClean="0"/>
              <a:t>“Everything </a:t>
            </a:r>
            <a:r>
              <a:rPr lang="en-US" i="1" dirty="0"/>
              <a:t>in these modules should be applied to or applicable to </a:t>
            </a:r>
            <a:r>
              <a:rPr lang="en-US" i="1" dirty="0" smtClean="0"/>
              <a:t>Civil </a:t>
            </a:r>
            <a:r>
              <a:rPr lang="en-US" dirty="0" smtClean="0"/>
              <a:t>[and Environmental]</a:t>
            </a:r>
            <a:r>
              <a:rPr lang="en-US" i="1" dirty="0" smtClean="0"/>
              <a:t> </a:t>
            </a:r>
            <a:r>
              <a:rPr lang="en-US" i="1" dirty="0"/>
              <a:t>Engineering. Some </a:t>
            </a:r>
            <a:r>
              <a:rPr lang="en-US" i="1" dirty="0" smtClean="0"/>
              <a:t>topics can </a:t>
            </a:r>
            <a:r>
              <a:rPr lang="en-US" i="1" dirty="0"/>
              <a:t>be considered learning outcomes in their own right, others are seen as prerequisite to </a:t>
            </a:r>
            <a:r>
              <a:rPr lang="en-US" i="1" dirty="0" smtClean="0"/>
              <a:t>later modules, </a:t>
            </a:r>
            <a:r>
              <a:rPr lang="en-US" i="1" dirty="0"/>
              <a:t>while some topics are considered background theory</a:t>
            </a:r>
            <a:r>
              <a:rPr lang="en-US" dirty="0" smtClean="0"/>
              <a:t>.”</a:t>
            </a:r>
          </a:p>
          <a:p>
            <a:pPr marL="0" indent="0">
              <a:buNone/>
            </a:pPr>
            <a:r>
              <a:rPr lang="en-US" dirty="0" smtClean="0"/>
              <a:t>We (largely) moved learning outcomes into MATH7019 and put prerequisites and background theory into MATH7021.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72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Assessment Drives Learning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 wrote:</a:t>
            </a:r>
          </a:p>
          <a:p>
            <a:r>
              <a:rPr lang="en-US" i="1" dirty="0" smtClean="0"/>
              <a:t>I </a:t>
            </a:r>
            <a:r>
              <a:rPr lang="en-US" i="1" dirty="0"/>
              <a:t>believe that we give the students two tests (for continuous assessment) as we/they believe </a:t>
            </a:r>
            <a:r>
              <a:rPr lang="en-US" i="1" dirty="0" smtClean="0"/>
              <a:t>this is </a:t>
            </a:r>
            <a:r>
              <a:rPr lang="en-US" i="1" dirty="0"/>
              <a:t>the best training for their final exam. I claim that we would be better off having the </a:t>
            </a:r>
            <a:r>
              <a:rPr lang="en-US" i="1" dirty="0" smtClean="0"/>
              <a:t>students do </a:t>
            </a:r>
            <a:r>
              <a:rPr lang="en-US" i="1" dirty="0"/>
              <a:t>two assignments which would test their understanding of the material and show them that </a:t>
            </a:r>
            <a:r>
              <a:rPr lang="en-US" i="1" dirty="0" smtClean="0"/>
              <a:t>this material </a:t>
            </a:r>
            <a:r>
              <a:rPr lang="en-US" i="1" dirty="0"/>
              <a:t>is useful “in the real world</a:t>
            </a:r>
            <a:r>
              <a:rPr lang="en-US" i="1" dirty="0" smtClean="0"/>
              <a:t>”.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So instead of two tests they have two assignments.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7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 New Assessment Design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 err="1"/>
              <a:t>Personalised</a:t>
            </a:r>
            <a:r>
              <a:rPr lang="en-US" u="sng" dirty="0"/>
              <a:t> by Student Number</a:t>
            </a:r>
          </a:p>
          <a:p>
            <a:r>
              <a:rPr lang="en-US" dirty="0"/>
              <a:t>IMPORTANT</a:t>
            </a:r>
            <a:r>
              <a:rPr lang="en-US" i="1" dirty="0"/>
              <a:t>: </a:t>
            </a:r>
          </a:p>
          <a:p>
            <a:pPr lvl="1"/>
            <a:r>
              <a:rPr lang="en-US" i="1" dirty="0"/>
              <a:t>You are welcome to work together. All of you have different {numbers} so none of you will have the same answers. </a:t>
            </a:r>
            <a:r>
              <a:rPr lang="en-US" i="1" u="sng" dirty="0"/>
              <a:t>Therefore you cannot copy each other</a:t>
            </a:r>
            <a:r>
              <a:rPr lang="en-US" i="1" dirty="0"/>
              <a:t>. The best way to learn is by teaching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All in Context | Many Concept Questions</a:t>
            </a:r>
          </a:p>
          <a:p>
            <a:r>
              <a:rPr lang="en-US" dirty="0" smtClean="0"/>
              <a:t>‘Pushing the Envelope’ | </a:t>
            </a:r>
            <a:r>
              <a:rPr lang="en-US" dirty="0"/>
              <a:t>Use of Software: Excel &amp; Wolfram Alpha. Paper and Digital </a:t>
            </a:r>
            <a:r>
              <a:rPr lang="en-US" dirty="0" smtClean="0"/>
              <a:t>Hand-ups</a:t>
            </a:r>
          </a:p>
          <a:p>
            <a:r>
              <a:rPr lang="en-US" dirty="0" smtClean="0"/>
              <a:t>‘Time on Task’ | Procedural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34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MATH7019: Assignment 1 (Curve Fitting)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dirty="0" smtClean="0"/>
              <a:t>Four Tasks (Excel)</a:t>
            </a:r>
          </a:p>
          <a:p>
            <a:r>
              <a:rPr lang="en-US" b="1" dirty="0"/>
              <a:t>Modeling the Height of Simple Suspension Bridge </a:t>
            </a:r>
            <a:r>
              <a:rPr lang="en-US" b="1" dirty="0" smtClean="0"/>
              <a:t>Cables [catenary] </a:t>
            </a:r>
            <a:r>
              <a:rPr lang="en-US" b="1" dirty="0"/>
              <a:t>using </a:t>
            </a:r>
            <a:r>
              <a:rPr lang="en-US" b="1" dirty="0" smtClean="0"/>
              <a:t>a </a:t>
            </a:r>
            <a:r>
              <a:rPr lang="en-IE" b="1" dirty="0" smtClean="0"/>
              <a:t>Quadratic Model</a:t>
            </a:r>
          </a:p>
          <a:p>
            <a:r>
              <a:rPr lang="en-US" b="1" u="sng" dirty="0"/>
              <a:t>Deriving an </a:t>
            </a:r>
            <a:r>
              <a:rPr lang="en-US" b="1" u="sng" dirty="0" smtClean="0"/>
              <a:t>Empirical [power] </a:t>
            </a:r>
            <a:r>
              <a:rPr lang="en-US" b="1" u="sng" dirty="0"/>
              <a:t>Law for the Maximum </a:t>
            </a:r>
            <a:r>
              <a:rPr lang="en-US" b="1" u="sng" dirty="0" smtClean="0"/>
              <a:t>Deflection </a:t>
            </a:r>
            <a:r>
              <a:rPr lang="en-US" b="1" u="sng" dirty="0"/>
              <a:t>a </a:t>
            </a:r>
            <a:r>
              <a:rPr lang="en-US" b="1" u="sng" dirty="0" smtClean="0"/>
              <a:t>non-</a:t>
            </a:r>
            <a:r>
              <a:rPr lang="en-IE" b="1" u="sng" dirty="0" smtClean="0"/>
              <a:t>standard Load</a:t>
            </a:r>
          </a:p>
          <a:p>
            <a:r>
              <a:rPr lang="en-US" b="1" dirty="0"/>
              <a:t>Measuring the </a:t>
            </a:r>
            <a:r>
              <a:rPr lang="en-US" b="1" dirty="0" smtClean="0"/>
              <a:t>Median </a:t>
            </a:r>
            <a:r>
              <a:rPr lang="en-US" b="1" dirty="0"/>
              <a:t>Diameter of an Anthracite </a:t>
            </a:r>
            <a:r>
              <a:rPr lang="en-US" b="1" dirty="0" smtClean="0"/>
              <a:t>Sample [interpolation]</a:t>
            </a:r>
          </a:p>
          <a:p>
            <a:r>
              <a:rPr lang="en-IE" b="1" dirty="0"/>
              <a:t>Extrapolating Biofuel Consumption </a:t>
            </a:r>
            <a:r>
              <a:rPr lang="en-IE" b="1" dirty="0" smtClean="0"/>
              <a:t>Figures</a:t>
            </a:r>
          </a:p>
          <a:p>
            <a:pPr marL="0" indent="0">
              <a:buNone/>
            </a:pPr>
            <a:r>
              <a:rPr lang="en-IE" dirty="0" smtClean="0"/>
              <a:t>What is missing here is measurement of parameters.</a:t>
            </a:r>
          </a:p>
        </p:txBody>
      </p:sp>
    </p:spTree>
    <p:extLst>
      <p:ext uri="{BB962C8B-B14F-4D97-AF65-F5344CB8AC3E}">
        <p14:creationId xmlns:p14="http://schemas.microsoft.com/office/powerpoint/2010/main" val="428668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Curve Fitting: Deflection Law</a:t>
            </a:r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36" y="1772816"/>
            <a:ext cx="5324475" cy="4467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476" y="2579349"/>
            <a:ext cx="4991100" cy="36290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70476" y="1772816"/>
            <a:ext cx="511256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E" sz="2400" dirty="0" smtClean="0"/>
              <a:t>We can put detailed context on the Exam Paper too:</a:t>
            </a:r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3116055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Concept Question</a:t>
            </a: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8545" y="3297173"/>
            <a:ext cx="4151736" cy="23654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994" y="1774966"/>
            <a:ext cx="7142857" cy="13333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0240" y="5851500"/>
            <a:ext cx="9492641" cy="70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64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MATH7019: Assignment 2 (Beam Equations)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dirty="0" smtClean="0"/>
              <a:t>Four Tasks</a:t>
            </a:r>
          </a:p>
          <a:p>
            <a:r>
              <a:rPr lang="en-US" b="1" u="sng" dirty="0"/>
              <a:t>Maximum </a:t>
            </a:r>
            <a:r>
              <a:rPr lang="en-US" b="1" u="sng" dirty="0" smtClean="0"/>
              <a:t>Deflection </a:t>
            </a:r>
            <a:r>
              <a:rPr lang="en-US" b="1" u="sng" dirty="0"/>
              <a:t>due to a UDL on a Simply Supported </a:t>
            </a:r>
            <a:r>
              <a:rPr lang="en-US" b="1" u="sng" dirty="0" smtClean="0"/>
              <a:t>Beam [plotting bending moments and deflections in Excel]</a:t>
            </a:r>
          </a:p>
          <a:p>
            <a:r>
              <a:rPr lang="en-US" b="1" dirty="0"/>
              <a:t>The Maximum Bending Moment due to a Linear Load on a Fixed End </a:t>
            </a:r>
            <a:r>
              <a:rPr lang="en-US" b="1" dirty="0" smtClean="0"/>
              <a:t>Beam</a:t>
            </a:r>
          </a:p>
          <a:p>
            <a:r>
              <a:rPr lang="en-US" b="1" dirty="0"/>
              <a:t>The Maximum </a:t>
            </a:r>
            <a:r>
              <a:rPr lang="en-US" b="1" dirty="0" smtClean="0"/>
              <a:t>Deflection </a:t>
            </a:r>
            <a:r>
              <a:rPr lang="en-US" b="1" dirty="0"/>
              <a:t>due </a:t>
            </a:r>
            <a:r>
              <a:rPr lang="en-US" b="1" dirty="0" smtClean="0"/>
              <a:t>to a </a:t>
            </a:r>
            <a:r>
              <a:rPr lang="en-US" b="1" dirty="0"/>
              <a:t>Point Loads on a Cantilever </a:t>
            </a:r>
            <a:r>
              <a:rPr lang="en-US" b="1" dirty="0" smtClean="0"/>
              <a:t>Beam</a:t>
            </a:r>
          </a:p>
          <a:p>
            <a:r>
              <a:rPr lang="en-US" b="1" u="sng" dirty="0"/>
              <a:t>Approximating the Shear Force for a Non-</a:t>
            </a:r>
            <a:r>
              <a:rPr lang="en-US" b="1" u="sng" dirty="0" err="1"/>
              <a:t>Integrable</a:t>
            </a:r>
            <a:r>
              <a:rPr lang="en-US" b="1" u="sng" dirty="0"/>
              <a:t> Load on a Simply </a:t>
            </a:r>
            <a:r>
              <a:rPr lang="en-US" b="1" u="sng" dirty="0" smtClean="0"/>
              <a:t>Sup</a:t>
            </a:r>
            <a:r>
              <a:rPr lang="en-IE" b="1" u="sng" dirty="0" smtClean="0"/>
              <a:t>ported Beam</a:t>
            </a:r>
            <a:endParaRPr lang="en-US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161782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Excel Plotting of ODE Solutions &amp; Concept Question</a:t>
            </a: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1556" y="4692755"/>
            <a:ext cx="6885714" cy="17714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852" y="1628800"/>
            <a:ext cx="4584589" cy="27556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428" y="1628800"/>
            <a:ext cx="4722120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7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Numerical Methods</a:t>
            </a:r>
            <a:endParaRPr lang="en-I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412" y="1645645"/>
            <a:ext cx="5439626" cy="32977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873" y="2060848"/>
            <a:ext cx="5693158" cy="30000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8188" y="5464062"/>
            <a:ext cx="8004770" cy="104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1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MATH7021: Assignment 1 (Linear Systems)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dirty="0" smtClean="0"/>
              <a:t>Tasks</a:t>
            </a:r>
          </a:p>
          <a:p>
            <a:r>
              <a:rPr lang="en-US" dirty="0"/>
              <a:t>The Solution Space for a 2 </a:t>
            </a:r>
            <a:r>
              <a:rPr lang="en-US" dirty="0" smtClean="0"/>
              <a:t>x </a:t>
            </a:r>
            <a:r>
              <a:rPr lang="en-US" dirty="0"/>
              <a:t>2 Linear </a:t>
            </a:r>
            <a:r>
              <a:rPr lang="en-US" dirty="0" smtClean="0"/>
              <a:t>System [how can lines intersect]</a:t>
            </a:r>
          </a:p>
          <a:p>
            <a:r>
              <a:rPr lang="en-IE" dirty="0"/>
              <a:t>Illegal `</a:t>
            </a:r>
            <a:r>
              <a:rPr lang="en-IE" dirty="0" smtClean="0"/>
              <a:t>Row-Operations‘ [exhibiting counterexamples]</a:t>
            </a:r>
            <a:endParaRPr lang="en-US" b="1" dirty="0" smtClean="0"/>
          </a:p>
          <a:p>
            <a:r>
              <a:rPr lang="en-IE" dirty="0"/>
              <a:t>Gaussian Elimination: Abstract </a:t>
            </a:r>
            <a:r>
              <a:rPr lang="en-IE" dirty="0" smtClean="0"/>
              <a:t>Problems […]</a:t>
            </a:r>
            <a:endParaRPr lang="en-US" b="1" dirty="0" smtClean="0"/>
          </a:p>
          <a:p>
            <a:r>
              <a:rPr lang="en-IE" dirty="0"/>
              <a:t>A </a:t>
            </a:r>
            <a:r>
              <a:rPr lang="en-IE" dirty="0" smtClean="0"/>
              <a:t>Traffic </a:t>
            </a:r>
            <a:r>
              <a:rPr lang="en-IE" dirty="0"/>
              <a:t>Flow </a:t>
            </a:r>
            <a:r>
              <a:rPr lang="en-IE" dirty="0" smtClean="0"/>
              <a:t>Problem [parameters put in context]</a:t>
            </a:r>
          </a:p>
          <a:p>
            <a:r>
              <a:rPr lang="en-US" u="sng" dirty="0"/>
              <a:t>Truss Systems: the </a:t>
            </a:r>
            <a:r>
              <a:rPr lang="en-US" u="sng" dirty="0" smtClean="0"/>
              <a:t>M</a:t>
            </a:r>
            <a:r>
              <a:rPr lang="en-US" u="sng" dirty="0"/>
              <a:t>ethod of </a:t>
            </a:r>
            <a:r>
              <a:rPr lang="en-US" u="sng" dirty="0" smtClean="0"/>
              <a:t>Joints</a:t>
            </a:r>
          </a:p>
          <a:p>
            <a:r>
              <a:rPr lang="en-IE" dirty="0"/>
              <a:t>Heat Distribution </a:t>
            </a:r>
            <a:r>
              <a:rPr lang="en-IE" dirty="0" smtClean="0"/>
              <a:t>Problem</a:t>
            </a:r>
            <a:endParaRPr lang="en-US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362738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Truss Systems</a:t>
            </a:r>
            <a:endParaRPr lang="en-IE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20" y="2581274"/>
            <a:ext cx="10933852" cy="264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27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Truss Systems</a:t>
            </a:r>
            <a:endParaRPr lang="en-I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324" y="1919287"/>
            <a:ext cx="9782175" cy="3019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01924" y="5301208"/>
            <a:ext cx="907300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E" sz="2400" dirty="0" smtClean="0"/>
              <a:t>#Equations x #Unknowns:</a:t>
            </a:r>
          </a:p>
          <a:p>
            <a:pPr>
              <a:lnSpc>
                <a:spcPct val="90000"/>
              </a:lnSpc>
            </a:pPr>
            <a:endParaRPr lang="en-IE" sz="2400" dirty="0"/>
          </a:p>
          <a:p>
            <a:pPr>
              <a:lnSpc>
                <a:spcPct val="90000"/>
              </a:lnSpc>
            </a:pPr>
            <a:r>
              <a:rPr lang="en-IE" sz="2400" smtClean="0"/>
              <a:t>   6x6, </a:t>
            </a:r>
            <a:r>
              <a:rPr lang="en-IE" sz="2400" dirty="0" smtClean="0"/>
              <a:t>			       8x9,			</a:t>
            </a:r>
            <a:r>
              <a:rPr lang="en-IE" sz="2400" smtClean="0"/>
              <a:t>         8x7</a:t>
            </a:r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8648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Truss Systems</a:t>
            </a:r>
            <a:endParaRPr lang="en-IE" dirty="0"/>
          </a:p>
        </p:txBody>
      </p:sp>
      <p:sp>
        <p:nvSpPr>
          <p:cNvPr id="5" name="TextBox 4"/>
          <p:cNvSpPr txBox="1"/>
          <p:nvPr/>
        </p:nvSpPr>
        <p:spPr>
          <a:xfrm>
            <a:off x="1523654" y="2132856"/>
            <a:ext cx="953931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E" sz="2400" dirty="0" smtClean="0"/>
              <a:t>Student is given the Linear System and asked to solve it; and then asked: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076" y="3140968"/>
            <a:ext cx="5697196" cy="249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90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Unstable Truss</a:t>
            </a:r>
            <a:endParaRPr lang="en-I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204" y="3259270"/>
            <a:ext cx="7658718" cy="29029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828" y="2060848"/>
            <a:ext cx="3228975" cy="29432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26260" y="1772816"/>
            <a:ext cx="6048672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E" sz="2400" dirty="0" smtClean="0"/>
              <a:t>This truss leads to something like 1=0… this means the abstract problem has no solutions but actually means a little more:</a:t>
            </a:r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266983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MATH7021: Assignment 2 (Laplace Methods)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dirty="0" smtClean="0"/>
              <a:t>Tasks</a:t>
            </a:r>
          </a:p>
          <a:p>
            <a:r>
              <a:rPr lang="en-IE" dirty="0"/>
              <a:t>Harmonic </a:t>
            </a:r>
            <a:r>
              <a:rPr lang="en-IE" dirty="0" smtClean="0"/>
              <a:t>Oscillators</a:t>
            </a:r>
          </a:p>
          <a:p>
            <a:r>
              <a:rPr lang="en-IE" dirty="0"/>
              <a:t>Damped </a:t>
            </a:r>
            <a:r>
              <a:rPr lang="en-IE" dirty="0" smtClean="0"/>
              <a:t>Oscillators</a:t>
            </a:r>
          </a:p>
          <a:p>
            <a:r>
              <a:rPr lang="en-IE" dirty="0"/>
              <a:t>Constant Acceleration </a:t>
            </a:r>
            <a:r>
              <a:rPr lang="en-IE" dirty="0" smtClean="0"/>
              <a:t>Motion</a:t>
            </a:r>
          </a:p>
          <a:p>
            <a:r>
              <a:rPr lang="en-IE" dirty="0"/>
              <a:t>A Simply Supported </a:t>
            </a:r>
            <a:r>
              <a:rPr lang="en-IE" dirty="0" smtClean="0"/>
              <a:t>Beam</a:t>
            </a:r>
          </a:p>
        </p:txBody>
      </p:sp>
    </p:spTree>
    <p:extLst>
      <p:ext uri="{BB962C8B-B14F-4D97-AF65-F5344CB8AC3E}">
        <p14:creationId xmlns:p14="http://schemas.microsoft.com/office/powerpoint/2010/main" val="23970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Laplace Methods: Wolfram Alpha</a:t>
            </a: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756" y="1628800"/>
            <a:ext cx="5057775" cy="2514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7590" y="1628800"/>
            <a:ext cx="5487570" cy="48718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89" y="4171619"/>
            <a:ext cx="4769830" cy="249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67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Laplace Methods: Connecting with the Familiar</a:t>
            </a:r>
            <a:endParaRPr lang="en-IE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57" y="1690688"/>
            <a:ext cx="6381511" cy="28889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290" y="4578415"/>
            <a:ext cx="5517419" cy="220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41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EXAM PAPERS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E" sz="3200" dirty="0" smtClean="0"/>
              <a:t>The Exam Papers are fairly standard:</a:t>
            </a:r>
          </a:p>
          <a:p>
            <a:r>
              <a:rPr lang="en-IE" sz="3200" dirty="0" smtClean="0"/>
              <a:t>No Choice</a:t>
            </a:r>
          </a:p>
          <a:p>
            <a:pPr marL="0" indent="0">
              <a:buNone/>
            </a:pPr>
            <a:endParaRPr lang="en-IE" sz="3200" dirty="0" smtClean="0"/>
          </a:p>
          <a:p>
            <a:r>
              <a:rPr lang="en-IE" sz="3200" dirty="0" smtClean="0"/>
              <a:t>Concept Questions? c. 10% in MATH7019, 5% in MATH7021</a:t>
            </a:r>
          </a:p>
          <a:p>
            <a:pPr marL="0" indent="0">
              <a:buNone/>
            </a:pPr>
            <a:endParaRPr lang="en-IE" sz="3200" dirty="0" smtClean="0"/>
          </a:p>
          <a:p>
            <a:r>
              <a:rPr lang="en-IE" sz="3200" smtClean="0"/>
              <a:t>But </a:t>
            </a:r>
            <a:r>
              <a:rPr lang="en-IE" sz="3200" i="1" smtClean="0"/>
              <a:t>Rammed</a:t>
            </a:r>
            <a:r>
              <a:rPr lang="en-IE" sz="3200" smtClean="0"/>
              <a:t> </a:t>
            </a:r>
            <a:r>
              <a:rPr lang="en-IE" sz="3200" dirty="0" smtClean="0"/>
              <a:t>with Context… including long pieces of text(!)</a:t>
            </a:r>
          </a:p>
          <a:p>
            <a:pPr marL="0" indent="0">
              <a:buNone/>
            </a:pPr>
            <a:endParaRPr lang="en-IE" sz="3200" dirty="0" smtClean="0"/>
          </a:p>
        </p:txBody>
      </p:sp>
    </p:spTree>
    <p:extLst>
      <p:ext uri="{BB962C8B-B14F-4D97-AF65-F5344CB8AC3E}">
        <p14:creationId xmlns:p14="http://schemas.microsoft.com/office/powerpoint/2010/main" val="43582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Better </a:t>
            </a:r>
            <a:r>
              <a:rPr lang="en-US" dirty="0" err="1" smtClean="0"/>
              <a:t>Practise</a:t>
            </a:r>
            <a:r>
              <a:rPr lang="en-US" dirty="0" smtClean="0"/>
              <a:t>: Curve Fitting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414" y="1909691"/>
            <a:ext cx="4760848" cy="40763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5056" y="2924944"/>
            <a:ext cx="5419747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8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Better </a:t>
            </a:r>
            <a:r>
              <a:rPr lang="en-US" dirty="0" err="1" smtClean="0"/>
              <a:t>Practise</a:t>
            </a:r>
            <a:r>
              <a:rPr lang="en-US" dirty="0" smtClean="0"/>
              <a:t>: Curve Fitting</a:t>
            </a: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3852" y="2204864"/>
            <a:ext cx="4981671" cy="39791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420" y="2204864"/>
            <a:ext cx="5611362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41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Better </a:t>
            </a:r>
            <a:r>
              <a:rPr lang="en-US" dirty="0" err="1" smtClean="0"/>
              <a:t>Practise</a:t>
            </a:r>
            <a:r>
              <a:rPr lang="en-US" dirty="0" smtClean="0"/>
              <a:t>: Numerical Methods</a:t>
            </a: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9836" y="1916832"/>
            <a:ext cx="5411496" cy="24482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364" y="3284984"/>
            <a:ext cx="5501841" cy="262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91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Better </a:t>
            </a:r>
            <a:r>
              <a:rPr lang="en-US" dirty="0" err="1" smtClean="0"/>
              <a:t>Practise</a:t>
            </a:r>
            <a:r>
              <a:rPr lang="en-US" dirty="0" smtClean="0"/>
              <a:t>: Taylor Series</a:t>
            </a:r>
            <a:endParaRPr lang="en-I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794" y="1905000"/>
            <a:ext cx="4752581" cy="41086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8525" y="2060848"/>
            <a:ext cx="5061357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Better </a:t>
            </a:r>
            <a:r>
              <a:rPr lang="en-US" dirty="0" err="1" smtClean="0"/>
              <a:t>Practise</a:t>
            </a:r>
            <a:r>
              <a:rPr lang="en-US" dirty="0" smtClean="0"/>
              <a:t>: Taylor Series</a:t>
            </a:r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80" y="1628799"/>
            <a:ext cx="6048672" cy="35350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22" y="2924944"/>
            <a:ext cx="5494764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9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Better </a:t>
            </a:r>
            <a:r>
              <a:rPr lang="en-US" dirty="0" err="1" smtClean="0"/>
              <a:t>Practise</a:t>
            </a:r>
            <a:r>
              <a:rPr lang="en-US" dirty="0" smtClean="0"/>
              <a:t>: Error Analysis</a:t>
            </a:r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56" y="1628800"/>
            <a:ext cx="5328592" cy="27659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4172" y="4526324"/>
            <a:ext cx="5542987" cy="22856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6460" y="1658764"/>
            <a:ext cx="5352598" cy="247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3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Better </a:t>
            </a:r>
            <a:r>
              <a:rPr lang="en-US" dirty="0" err="1" smtClean="0"/>
              <a:t>Practise</a:t>
            </a:r>
            <a:r>
              <a:rPr lang="en-US" dirty="0" smtClean="0"/>
              <a:t>: Integration</a:t>
            </a:r>
            <a:endParaRPr lang="en-I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004" y="3933056"/>
            <a:ext cx="7304713" cy="24731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3924" y="1988840"/>
            <a:ext cx="780097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60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Better </a:t>
            </a:r>
            <a:r>
              <a:rPr lang="en-US" dirty="0" err="1" smtClean="0"/>
              <a:t>Practise</a:t>
            </a:r>
            <a:r>
              <a:rPr lang="en-US" dirty="0" smtClean="0"/>
              <a:t>: Laplace Transforms</a:t>
            </a:r>
            <a:endParaRPr lang="en-I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208" y="1628800"/>
            <a:ext cx="5243279" cy="20882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736" y="3912727"/>
            <a:ext cx="7586390" cy="286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2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Epilogue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010" y="1628800"/>
            <a:ext cx="8834889" cy="511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21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lkboard 16x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F09A44C-857D-42FD-9219-94A36248C2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Chalkboard education presentation (widescreen)</Template>
  <TotalTime>0</TotalTime>
  <Words>1023</Words>
  <Application>Microsoft Office PowerPoint</Application>
  <PresentationFormat>Custom</PresentationFormat>
  <Paragraphs>114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Consolas</vt:lpstr>
      <vt:lpstr>Corbel</vt:lpstr>
      <vt:lpstr>Chalkboard 16x9</vt:lpstr>
      <vt:lpstr>Contexts and Concepts </vt:lpstr>
      <vt:lpstr>The Students | The Modules</vt:lpstr>
      <vt:lpstr>Some Assumptions</vt:lpstr>
      <vt:lpstr>Advantages in CIT</vt:lpstr>
      <vt:lpstr>(My) Bad Practise: Curve Fitting</vt:lpstr>
      <vt:lpstr>(My) Bad Practise: Linear Systems</vt:lpstr>
      <vt:lpstr>(My) Bad Practise: Laplace Transforms</vt:lpstr>
      <vt:lpstr>(My) Bad Practise: Integration</vt:lpstr>
      <vt:lpstr>(My) Bad Practise: Summarised</vt:lpstr>
      <vt:lpstr>Programmatic Review</vt:lpstr>
      <vt:lpstr>Assessment Drives Learning</vt:lpstr>
      <vt:lpstr>A New Assessment Design</vt:lpstr>
      <vt:lpstr>MATH7019: Assignment 1 (Curve Fitting)</vt:lpstr>
      <vt:lpstr>Curve Fitting: Deflection Law</vt:lpstr>
      <vt:lpstr>Concept Question</vt:lpstr>
      <vt:lpstr>MATH7019: Assignment 2 (Beam Equations)</vt:lpstr>
      <vt:lpstr>Excel Plotting of ODE Solutions &amp; Concept Question</vt:lpstr>
      <vt:lpstr>Numerical Methods</vt:lpstr>
      <vt:lpstr>MATH7021: Assignment 1 (Linear Systems)</vt:lpstr>
      <vt:lpstr>Truss Systems</vt:lpstr>
      <vt:lpstr>Truss Systems</vt:lpstr>
      <vt:lpstr>Truss Systems</vt:lpstr>
      <vt:lpstr>Unstable Truss</vt:lpstr>
      <vt:lpstr>MATH7021: Assignment 2 (Laplace Methods)</vt:lpstr>
      <vt:lpstr>Laplace Methods: Wolfram Alpha</vt:lpstr>
      <vt:lpstr>Laplace Methods: Connecting with the Familiar</vt:lpstr>
      <vt:lpstr>EXAM PAPERS</vt:lpstr>
      <vt:lpstr>Better Practise: Curve Fitting</vt:lpstr>
      <vt:lpstr>Better Practise: Curve Fitting</vt:lpstr>
      <vt:lpstr>Better Practise: Numerical Methods</vt:lpstr>
      <vt:lpstr>Better Practise: Taylor Series</vt:lpstr>
      <vt:lpstr>Better Practise: Taylor Series</vt:lpstr>
      <vt:lpstr>Better Practise: Error Analysis</vt:lpstr>
      <vt:lpstr>Better Practise: Integration</vt:lpstr>
      <vt:lpstr>Better Practise: Laplace Transforms</vt:lpstr>
      <vt:lpstr>Epilogue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2015-12-10T15:00:45Z</dcterms:created>
  <dcterms:modified xsi:type="dcterms:W3CDTF">2019-01-11T16:20:08Z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TC028048469991</vt:lpwstr>
  </property>
</Properties>
</file>